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262"/>
  </p:notesMasterIdLst>
  <p:sldIdLst>
    <p:sldId id="256" r:id="rId2"/>
    <p:sldId id="283" r:id="rId3"/>
    <p:sldId id="326" r:id="rId4"/>
    <p:sldId id="287" r:id="rId5"/>
    <p:sldId id="288" r:id="rId6"/>
    <p:sldId id="289" r:id="rId7"/>
    <p:sldId id="290" r:id="rId8"/>
    <p:sldId id="292" r:id="rId9"/>
    <p:sldId id="293" r:id="rId10"/>
    <p:sldId id="294" r:id="rId11"/>
    <p:sldId id="295" r:id="rId12"/>
    <p:sldId id="296" r:id="rId13"/>
    <p:sldId id="297" r:id="rId14"/>
    <p:sldId id="378" r:id="rId15"/>
    <p:sldId id="284" r:id="rId16"/>
    <p:sldId id="517" r:id="rId17"/>
    <p:sldId id="285" r:id="rId18"/>
    <p:sldId id="300" r:id="rId19"/>
    <p:sldId id="591" r:id="rId20"/>
    <p:sldId id="592" r:id="rId21"/>
    <p:sldId id="594" r:id="rId22"/>
    <p:sldId id="595" r:id="rId23"/>
    <p:sldId id="596" r:id="rId24"/>
    <p:sldId id="587" r:id="rId25"/>
    <p:sldId id="588" r:id="rId26"/>
    <p:sldId id="590" r:id="rId27"/>
    <p:sldId id="519" r:id="rId28"/>
    <p:sldId id="593" r:id="rId29"/>
    <p:sldId id="603" r:id="rId30"/>
    <p:sldId id="379" r:id="rId31"/>
    <p:sldId id="303" r:id="rId32"/>
    <p:sldId id="304" r:id="rId33"/>
    <p:sldId id="607" r:id="rId34"/>
    <p:sldId id="608" r:id="rId35"/>
    <p:sldId id="609" r:id="rId36"/>
    <p:sldId id="610" r:id="rId37"/>
    <p:sldId id="611" r:id="rId38"/>
    <p:sldId id="613" r:id="rId39"/>
    <p:sldId id="614" r:id="rId40"/>
    <p:sldId id="615" r:id="rId41"/>
    <p:sldId id="617" r:id="rId42"/>
    <p:sldId id="380" r:id="rId43"/>
    <p:sldId id="309" r:id="rId44"/>
    <p:sldId id="310" r:id="rId45"/>
    <p:sldId id="618" r:id="rId46"/>
    <p:sldId id="619" r:id="rId47"/>
    <p:sldId id="620" r:id="rId48"/>
    <p:sldId id="621" r:id="rId49"/>
    <p:sldId id="622" r:id="rId50"/>
    <p:sldId id="623" r:id="rId51"/>
    <p:sldId id="625" r:id="rId52"/>
    <p:sldId id="624" r:id="rId53"/>
    <p:sldId id="626" r:id="rId54"/>
    <p:sldId id="381" r:id="rId55"/>
    <p:sldId id="332" r:id="rId56"/>
    <p:sldId id="627" r:id="rId57"/>
    <p:sldId id="628" r:id="rId58"/>
    <p:sldId id="629" r:id="rId59"/>
    <p:sldId id="630" r:id="rId60"/>
    <p:sldId id="631" r:id="rId61"/>
    <p:sldId id="633" r:id="rId62"/>
    <p:sldId id="336" r:id="rId63"/>
    <p:sldId id="338" r:id="rId64"/>
    <p:sldId id="382" r:id="rId65"/>
    <p:sldId id="340" r:id="rId66"/>
    <p:sldId id="602" r:id="rId67"/>
    <p:sldId id="520" r:id="rId68"/>
    <p:sldId id="523" r:id="rId69"/>
    <p:sldId id="584" r:id="rId70"/>
    <p:sldId id="525" r:id="rId71"/>
    <p:sldId id="585" r:id="rId72"/>
    <p:sldId id="526" r:id="rId73"/>
    <p:sldId id="527" r:id="rId74"/>
    <p:sldId id="586" r:id="rId75"/>
    <p:sldId id="528" r:id="rId76"/>
    <p:sldId id="529" r:id="rId77"/>
    <p:sldId id="530" r:id="rId78"/>
    <p:sldId id="531" r:id="rId79"/>
    <p:sldId id="598" r:id="rId80"/>
    <p:sldId id="599" r:id="rId81"/>
    <p:sldId id="600" r:id="rId82"/>
    <p:sldId id="532" r:id="rId83"/>
    <p:sldId id="313" r:id="rId84"/>
    <p:sldId id="343" r:id="rId85"/>
    <p:sldId id="417" r:id="rId86"/>
    <p:sldId id="447" r:id="rId87"/>
    <p:sldId id="476" r:id="rId88"/>
    <p:sldId id="345" r:id="rId89"/>
    <p:sldId id="349" r:id="rId90"/>
    <p:sldId id="376" r:id="rId91"/>
    <p:sldId id="350" r:id="rId92"/>
    <p:sldId id="351" r:id="rId93"/>
    <p:sldId id="352" r:id="rId94"/>
    <p:sldId id="371" r:id="rId95"/>
    <p:sldId id="427" r:id="rId96"/>
    <p:sldId id="428" r:id="rId97"/>
    <p:sldId id="429" r:id="rId98"/>
    <p:sldId id="430" r:id="rId99"/>
    <p:sldId id="431" r:id="rId100"/>
    <p:sldId id="432" r:id="rId101"/>
    <p:sldId id="433" r:id="rId102"/>
    <p:sldId id="412" r:id="rId103"/>
    <p:sldId id="434" r:id="rId104"/>
    <p:sldId id="435" r:id="rId105"/>
    <p:sldId id="436" r:id="rId106"/>
    <p:sldId id="414" r:id="rId107"/>
    <p:sldId id="354" r:id="rId108"/>
    <p:sldId id="365" r:id="rId109"/>
    <p:sldId id="415" r:id="rId110"/>
    <p:sldId id="413" r:id="rId111"/>
    <p:sldId id="405" r:id="rId112"/>
    <p:sldId id="451" r:id="rId113"/>
    <p:sldId id="406" r:id="rId114"/>
    <p:sldId id="452" r:id="rId115"/>
    <p:sldId id="407" r:id="rId116"/>
    <p:sldId id="453" r:id="rId117"/>
    <p:sldId id="408" r:id="rId118"/>
    <p:sldId id="418" r:id="rId119"/>
    <p:sldId id="419" r:id="rId120"/>
    <p:sldId id="423" r:id="rId121"/>
    <p:sldId id="424" r:id="rId122"/>
    <p:sldId id="437" r:id="rId123"/>
    <p:sldId id="420" r:id="rId124"/>
    <p:sldId id="421" r:id="rId125"/>
    <p:sldId id="489" r:id="rId126"/>
    <p:sldId id="438" r:id="rId127"/>
    <p:sldId id="383" r:id="rId128"/>
    <p:sldId id="443" r:id="rId129"/>
    <p:sldId id="448" r:id="rId130"/>
    <p:sldId id="477" r:id="rId131"/>
    <p:sldId id="446" r:id="rId132"/>
    <p:sldId id="416" r:id="rId133"/>
    <p:sldId id="393" r:id="rId134"/>
    <p:sldId id="355" r:id="rId135"/>
    <p:sldId id="404" r:id="rId136"/>
    <p:sldId id="455" r:id="rId137"/>
    <p:sldId id="458" r:id="rId138"/>
    <p:sldId id="449" r:id="rId139"/>
    <p:sldId id="397" r:id="rId140"/>
    <p:sldId id="403" r:id="rId141"/>
    <p:sldId id="478" r:id="rId142"/>
    <p:sldId id="480" r:id="rId143"/>
    <p:sldId id="481" r:id="rId144"/>
    <p:sldId id="450" r:id="rId145"/>
    <p:sldId id="409" r:id="rId146"/>
    <p:sldId id="475" r:id="rId147"/>
    <p:sldId id="482" r:id="rId148"/>
    <p:sldId id="488" r:id="rId149"/>
    <p:sldId id="470" r:id="rId150"/>
    <p:sldId id="460" r:id="rId151"/>
    <p:sldId id="472" r:id="rId152"/>
    <p:sldId id="486" r:id="rId153"/>
    <p:sldId id="399" r:id="rId154"/>
    <p:sldId id="466" r:id="rId155"/>
    <p:sldId id="465" r:id="rId156"/>
    <p:sldId id="425" r:id="rId157"/>
    <p:sldId id="483" r:id="rId158"/>
    <p:sldId id="461" r:id="rId159"/>
    <p:sldId id="487" r:id="rId160"/>
    <p:sldId id="471" r:id="rId161"/>
    <p:sldId id="484" r:id="rId162"/>
    <p:sldId id="441" r:id="rId163"/>
    <p:sldId id="463" r:id="rId164"/>
    <p:sldId id="473" r:id="rId165"/>
    <p:sldId id="485" r:id="rId166"/>
    <p:sldId id="426" r:id="rId167"/>
    <p:sldId id="467" r:id="rId168"/>
    <p:sldId id="462" r:id="rId169"/>
    <p:sldId id="384" r:id="rId170"/>
    <p:sldId id="356" r:id="rId171"/>
    <p:sldId id="505" r:id="rId172"/>
    <p:sldId id="490" r:id="rId173"/>
    <p:sldId id="491" r:id="rId174"/>
    <p:sldId id="385" r:id="rId175"/>
    <p:sldId id="357" r:id="rId176"/>
    <p:sldId id="493" r:id="rId177"/>
    <p:sldId id="496" r:id="rId178"/>
    <p:sldId id="494" r:id="rId179"/>
    <p:sldId id="495" r:id="rId180"/>
    <p:sldId id="386" r:id="rId181"/>
    <p:sldId id="347" r:id="rId182"/>
    <p:sldId id="497" r:id="rId183"/>
    <p:sldId id="498" r:id="rId184"/>
    <p:sldId id="499" r:id="rId185"/>
    <p:sldId id="500" r:id="rId186"/>
    <p:sldId id="501" r:id="rId187"/>
    <p:sldId id="502" r:id="rId188"/>
    <p:sldId id="503" r:id="rId189"/>
    <p:sldId id="504" r:id="rId190"/>
    <p:sldId id="387" r:id="rId191"/>
    <p:sldId id="348" r:id="rId192"/>
    <p:sldId id="507" r:id="rId193"/>
    <p:sldId id="508" r:id="rId194"/>
    <p:sldId id="506" r:id="rId195"/>
    <p:sldId id="509" r:id="rId196"/>
    <p:sldId id="388" r:id="rId197"/>
    <p:sldId id="358" r:id="rId198"/>
    <p:sldId id="510" r:id="rId199"/>
    <p:sldId id="511" r:id="rId200"/>
    <p:sldId id="512" r:id="rId201"/>
    <p:sldId id="551" r:id="rId202"/>
    <p:sldId id="513" r:id="rId203"/>
    <p:sldId id="547" r:id="rId204"/>
    <p:sldId id="316" r:id="rId205"/>
    <p:sldId id="539" r:id="rId206"/>
    <p:sldId id="533" r:id="rId207"/>
    <p:sldId id="541" r:id="rId208"/>
    <p:sldId id="540" r:id="rId209"/>
    <p:sldId id="542" r:id="rId210"/>
    <p:sldId id="546" r:id="rId211"/>
    <p:sldId id="543" r:id="rId212"/>
    <p:sldId id="544" r:id="rId213"/>
    <p:sldId id="548" r:id="rId214"/>
    <p:sldId id="534" r:id="rId215"/>
    <p:sldId id="545" r:id="rId216"/>
    <p:sldId id="535" r:id="rId217"/>
    <p:sldId id="536" r:id="rId218"/>
    <p:sldId id="549" r:id="rId219"/>
    <p:sldId id="537" r:id="rId220"/>
    <p:sldId id="553" r:id="rId221"/>
    <p:sldId id="555" r:id="rId222"/>
    <p:sldId id="554" r:id="rId223"/>
    <p:sldId id="556" r:id="rId224"/>
    <p:sldId id="552" r:id="rId225"/>
    <p:sldId id="575" r:id="rId226"/>
    <p:sldId id="574" r:id="rId227"/>
    <p:sldId id="576" r:id="rId228"/>
    <p:sldId id="560" r:id="rId229"/>
    <p:sldId id="558" r:id="rId230"/>
    <p:sldId id="323" r:id="rId231"/>
    <p:sldId id="562" r:id="rId232"/>
    <p:sldId id="563" r:id="rId233"/>
    <p:sldId id="566" r:id="rId234"/>
    <p:sldId id="567" r:id="rId235"/>
    <p:sldId id="561" r:id="rId236"/>
    <p:sldId id="564" r:id="rId237"/>
    <p:sldId id="565" r:id="rId238"/>
    <p:sldId id="569" r:id="rId239"/>
    <p:sldId id="570" r:id="rId240"/>
    <p:sldId id="557" r:id="rId241"/>
    <p:sldId id="601" r:id="rId242"/>
    <p:sldId id="571" r:id="rId243"/>
    <p:sldId id="572" r:id="rId244"/>
    <p:sldId id="559" r:id="rId245"/>
    <p:sldId id="573" r:id="rId246"/>
    <p:sldId id="328" r:id="rId247"/>
    <p:sldId id="324" r:id="rId248"/>
    <p:sldId id="327" r:id="rId249"/>
    <p:sldId id="329" r:id="rId250"/>
    <p:sldId id="330" r:id="rId251"/>
    <p:sldId id="331" r:id="rId252"/>
    <p:sldId id="302" r:id="rId253"/>
    <p:sldId id="317" r:id="rId254"/>
    <p:sldId id="318" r:id="rId255"/>
    <p:sldId id="298" r:id="rId256"/>
    <p:sldId id="320" r:id="rId257"/>
    <p:sldId id="321" r:id="rId258"/>
    <p:sldId id="521" r:id="rId259"/>
    <p:sldId id="522" r:id="rId260"/>
    <p:sldId id="282" r:id="rId26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der" id="{912B4D2B-8923-455E-AE33-DEF1919B02A2}">
          <p14:sldIdLst>
            <p14:sldId id="256"/>
            <p14:sldId id="283"/>
            <p14:sldId id="326"/>
          </p14:sldIdLst>
        </p14:section>
        <p14:section name="Overview" id="{C7CF9D09-7B6C-4AED-BCF2-745196FA8F58}">
          <p14:sldIdLst>
            <p14:sldId id="287"/>
            <p14:sldId id="288"/>
            <p14:sldId id="289"/>
            <p14:sldId id="290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System Setup" id="{387BB0BB-B64F-4C2E-BB7E-5CAD322E8012}">
          <p14:sldIdLst>
            <p14:sldId id="378"/>
            <p14:sldId id="284"/>
            <p14:sldId id="517"/>
            <p14:sldId id="285"/>
            <p14:sldId id="300"/>
            <p14:sldId id="591"/>
            <p14:sldId id="592"/>
            <p14:sldId id="594"/>
            <p14:sldId id="595"/>
            <p14:sldId id="596"/>
            <p14:sldId id="587"/>
            <p14:sldId id="588"/>
            <p14:sldId id="590"/>
            <p14:sldId id="519"/>
            <p14:sldId id="593"/>
            <p14:sldId id="603"/>
            <p14:sldId id="379"/>
            <p14:sldId id="303"/>
            <p14:sldId id="304"/>
            <p14:sldId id="607"/>
            <p14:sldId id="608"/>
            <p14:sldId id="609"/>
            <p14:sldId id="610"/>
            <p14:sldId id="611"/>
            <p14:sldId id="613"/>
            <p14:sldId id="614"/>
            <p14:sldId id="615"/>
            <p14:sldId id="617"/>
            <p14:sldId id="380"/>
            <p14:sldId id="309"/>
            <p14:sldId id="310"/>
            <p14:sldId id="618"/>
            <p14:sldId id="619"/>
            <p14:sldId id="620"/>
            <p14:sldId id="621"/>
            <p14:sldId id="622"/>
            <p14:sldId id="623"/>
            <p14:sldId id="625"/>
            <p14:sldId id="624"/>
            <p14:sldId id="626"/>
            <p14:sldId id="381"/>
            <p14:sldId id="332"/>
            <p14:sldId id="627"/>
            <p14:sldId id="628"/>
            <p14:sldId id="629"/>
            <p14:sldId id="630"/>
            <p14:sldId id="631"/>
            <p14:sldId id="633"/>
            <p14:sldId id="336"/>
            <p14:sldId id="338"/>
            <p14:sldId id="382"/>
            <p14:sldId id="340"/>
            <p14:sldId id="602"/>
            <p14:sldId id="520"/>
            <p14:sldId id="523"/>
            <p14:sldId id="584"/>
            <p14:sldId id="525"/>
            <p14:sldId id="585"/>
            <p14:sldId id="526"/>
            <p14:sldId id="527"/>
            <p14:sldId id="586"/>
            <p14:sldId id="528"/>
            <p14:sldId id="529"/>
            <p14:sldId id="530"/>
            <p14:sldId id="531"/>
            <p14:sldId id="598"/>
            <p14:sldId id="599"/>
            <p14:sldId id="600"/>
            <p14:sldId id="532"/>
          </p14:sldIdLst>
        </p14:section>
        <p14:section name="Project Management" id="{93FE79EC-30B0-48AE-840C-2FBD0E45F0C6}">
          <p14:sldIdLst>
            <p14:sldId id="313"/>
            <p14:sldId id="343"/>
            <p14:sldId id="417"/>
            <p14:sldId id="447"/>
            <p14:sldId id="476"/>
            <p14:sldId id="345"/>
            <p14:sldId id="349"/>
          </p14:sldIdLst>
        </p14:section>
        <p14:section name="Project charter" id="{6F404456-8E80-4FF9-9961-A2120E09343F}">
          <p14:sldIdLst>
            <p14:sldId id="376"/>
            <p14:sldId id="350"/>
            <p14:sldId id="351"/>
            <p14:sldId id="352"/>
            <p14:sldId id="371"/>
            <p14:sldId id="427"/>
            <p14:sldId id="428"/>
            <p14:sldId id="429"/>
            <p14:sldId id="430"/>
            <p14:sldId id="431"/>
            <p14:sldId id="432"/>
            <p14:sldId id="433"/>
          </p14:sldIdLst>
        </p14:section>
        <p14:section name="project part" id="{815903EC-7856-46EA-8884-1155631EAEA5}">
          <p14:sldIdLst>
            <p14:sldId id="412"/>
            <p14:sldId id="434"/>
            <p14:sldId id="435"/>
            <p14:sldId id="436"/>
            <p14:sldId id="414"/>
            <p14:sldId id="354"/>
            <p14:sldId id="365"/>
            <p14:sldId id="415"/>
          </p14:sldIdLst>
        </p14:section>
        <p14:section name="Project floating menu" id="{382FDF8A-67F7-4C68-AF32-FE762B718C3A}">
          <p14:sldIdLst>
            <p14:sldId id="413"/>
            <p14:sldId id="405"/>
            <p14:sldId id="451"/>
            <p14:sldId id="406"/>
            <p14:sldId id="452"/>
            <p14:sldId id="407"/>
            <p14:sldId id="453"/>
            <p14:sldId id="408"/>
          </p14:sldIdLst>
        </p14:section>
        <p14:section name="Project Schedule" id="{D7958904-AB76-40FE-8F9B-B59B6F873723}">
          <p14:sldIdLst>
            <p14:sldId id="418"/>
            <p14:sldId id="419"/>
            <p14:sldId id="423"/>
            <p14:sldId id="424"/>
            <p14:sldId id="437"/>
            <p14:sldId id="420"/>
            <p14:sldId id="421"/>
            <p14:sldId id="489"/>
            <p14:sldId id="438"/>
          </p14:sldIdLst>
        </p14:section>
        <p14:section name="Project Task Management" id="{29C52597-9F3A-4DC2-BC15-33513E2D58B5}">
          <p14:sldIdLst>
            <p14:sldId id="383"/>
            <p14:sldId id="443"/>
            <p14:sldId id="448"/>
            <p14:sldId id="477"/>
            <p14:sldId id="446"/>
            <p14:sldId id="416"/>
            <p14:sldId id="393"/>
            <p14:sldId id="355"/>
            <p14:sldId id="404"/>
            <p14:sldId id="455"/>
            <p14:sldId id="458"/>
            <p14:sldId id="449"/>
            <p14:sldId id="397"/>
            <p14:sldId id="403"/>
            <p14:sldId id="478"/>
            <p14:sldId id="480"/>
            <p14:sldId id="481"/>
            <p14:sldId id="450"/>
            <p14:sldId id="409"/>
            <p14:sldId id="475"/>
            <p14:sldId id="482"/>
            <p14:sldId id="488"/>
            <p14:sldId id="470"/>
            <p14:sldId id="460"/>
            <p14:sldId id="472"/>
            <p14:sldId id="486"/>
            <p14:sldId id="399"/>
            <p14:sldId id="466"/>
            <p14:sldId id="465"/>
            <p14:sldId id="425"/>
            <p14:sldId id="483"/>
            <p14:sldId id="461"/>
            <p14:sldId id="487"/>
            <p14:sldId id="471"/>
            <p14:sldId id="484"/>
            <p14:sldId id="441"/>
            <p14:sldId id="463"/>
            <p14:sldId id="473"/>
            <p14:sldId id="485"/>
            <p14:sldId id="426"/>
            <p14:sldId id="467"/>
            <p14:sldId id="462"/>
          </p14:sldIdLst>
        </p14:section>
        <p14:section name="Project Timeline" id="{6F4C2CB8-0F4E-440C-8560-4C1AED7EF6FA}">
          <p14:sldIdLst>
            <p14:sldId id="384"/>
            <p14:sldId id="356"/>
            <p14:sldId id="505"/>
            <p14:sldId id="490"/>
            <p14:sldId id="491"/>
          </p14:sldIdLst>
        </p14:section>
        <p14:section name="Project Documents" id="{1FEAC789-C008-49AD-B1BD-60714AA7355C}">
          <p14:sldIdLst>
            <p14:sldId id="385"/>
            <p14:sldId id="357"/>
            <p14:sldId id="493"/>
            <p14:sldId id="496"/>
            <p14:sldId id="494"/>
            <p14:sldId id="495"/>
          </p14:sldIdLst>
        </p14:section>
        <p14:section name="Project meetings" id="{972F6577-5272-4563-AF9C-B63747A23C8A}">
          <p14:sldIdLst>
            <p14:sldId id="386"/>
            <p14:sldId id="347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</p14:sldIdLst>
        </p14:section>
        <p14:section name="Project issue" id="{1D59ECC0-141D-4E9B-AE92-9559D6C0F6C6}">
          <p14:sldIdLst>
            <p14:sldId id="387"/>
            <p14:sldId id="348"/>
            <p14:sldId id="507"/>
            <p14:sldId id="508"/>
            <p14:sldId id="506"/>
            <p14:sldId id="509"/>
          </p14:sldIdLst>
        </p14:section>
        <p14:section name="project change history" id="{77FE092B-6E61-4C78-8070-C3A41524BC10}">
          <p14:sldIdLst>
            <p14:sldId id="388"/>
            <p14:sldId id="358"/>
            <p14:sldId id="510"/>
            <p14:sldId id="511"/>
          </p14:sldIdLst>
        </p14:section>
        <p14:section name="Supplier Management" id="{674F5C6A-EE1E-40B3-AAF1-00F4A5305DCD}">
          <p14:sldIdLst>
            <p14:sldId id="512"/>
            <p14:sldId id="551"/>
            <p14:sldId id="513"/>
            <p14:sldId id="547"/>
            <p14:sldId id="316"/>
            <p14:sldId id="539"/>
            <p14:sldId id="533"/>
            <p14:sldId id="541"/>
            <p14:sldId id="540"/>
            <p14:sldId id="542"/>
            <p14:sldId id="546"/>
            <p14:sldId id="543"/>
            <p14:sldId id="544"/>
            <p14:sldId id="548"/>
            <p14:sldId id="534"/>
            <p14:sldId id="545"/>
            <p14:sldId id="535"/>
            <p14:sldId id="536"/>
            <p14:sldId id="549"/>
            <p14:sldId id="537"/>
            <p14:sldId id="553"/>
            <p14:sldId id="555"/>
            <p14:sldId id="554"/>
            <p14:sldId id="556"/>
            <p14:sldId id="552"/>
          </p14:sldIdLst>
        </p14:section>
        <p14:section name="Advanced Settings" id="{904E96AB-C6D8-4DD4-97E9-9F3C861DF43C}">
          <p14:sldIdLst>
            <p14:sldId id="575"/>
            <p14:sldId id="574"/>
            <p14:sldId id="576"/>
            <p14:sldId id="560"/>
            <p14:sldId id="558"/>
            <p14:sldId id="323"/>
            <p14:sldId id="562"/>
            <p14:sldId id="563"/>
            <p14:sldId id="566"/>
            <p14:sldId id="567"/>
            <p14:sldId id="561"/>
            <p14:sldId id="564"/>
            <p14:sldId id="565"/>
            <p14:sldId id="569"/>
            <p14:sldId id="570"/>
            <p14:sldId id="557"/>
            <p14:sldId id="601"/>
            <p14:sldId id="571"/>
            <p14:sldId id="572"/>
            <p14:sldId id="559"/>
            <p14:sldId id="573"/>
            <p14:sldId id="328"/>
            <p14:sldId id="324"/>
            <p14:sldId id="327"/>
            <p14:sldId id="329"/>
            <p14:sldId id="330"/>
            <p14:sldId id="331"/>
          </p14:sldIdLst>
        </p14:section>
        <p14:section name="Issue Management" id="{CE7E2E47-3506-4899-9E0D-411B486CA93A}">
          <p14:sldIdLst>
            <p14:sldId id="302"/>
          </p14:sldIdLst>
        </p14:section>
        <p14:section name="Report Management" id="{347C2D87-CAF5-4D86-8AD3-08C2AF92BE84}">
          <p14:sldIdLst>
            <p14:sldId id="317"/>
          </p14:sldIdLst>
        </p14:section>
        <p14:section name="User Account" id="{4BA3C00D-1172-4827-A906-BB875EE46F8B}">
          <p14:sldIdLst>
            <p14:sldId id="318"/>
          </p14:sldIdLst>
        </p14:section>
        <p14:section name="UI&amp;UX" id="{661B0896-0398-4E2D-9B21-8FA13E5B037C}">
          <p14:sldIdLst>
            <p14:sldId id="298"/>
          </p14:sldIdLst>
        </p14:section>
        <p14:section name="Supplier Portal Agent" id="{353D8E78-1658-444C-B25F-D38630240A5B}">
          <p14:sldIdLst>
            <p14:sldId id="320"/>
          </p14:sldIdLst>
        </p14:section>
        <p14:section name="Ending" id="{7EE9AD60-C14A-4C79-8F92-E3C089C0DC7A}">
          <p14:sldIdLst>
            <p14:sldId id="321"/>
            <p14:sldId id="521"/>
            <p14:sldId id="522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5DC"/>
    <a:srgbClr val="F2F2F2"/>
    <a:srgbClr val="D34817"/>
    <a:srgbClr val="0070C0"/>
    <a:srgbClr val="E9EBEF"/>
    <a:srgbClr val="E1F9BF"/>
    <a:srgbClr val="E8DEDE"/>
    <a:srgbClr val="9B32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71" autoAdjust="0"/>
    <p:restoredTop sz="93566" autoAdjust="0"/>
  </p:normalViewPr>
  <p:slideViewPr>
    <p:cSldViewPr snapToGrid="0">
      <p:cViewPr>
        <p:scale>
          <a:sx n="75" d="100"/>
          <a:sy n="75" d="100"/>
        </p:scale>
        <p:origin x="684" y="-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notesMaster" Target="notesMasters/notesMaster1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presProps" Target="presProps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viewProps" Target="viewProp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theme" Target="theme/theme1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tableStyles" Target="tableStyle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..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  <a:endParaRPr lang="zh-CN" altLang="en-US" sz="800" kern="1200" dirty="0"/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II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N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23F55-7576-426E-B421-29A3D1E1904B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44791-240A-4B0C-BFB8-3C71B35EA0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761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136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049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38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0040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885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785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341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310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1356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82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724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64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039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2290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059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654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462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0840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5296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8002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8255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333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9925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001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4338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5857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1462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5478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49479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3672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162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07164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310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5470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2465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53102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5798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8093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43009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16793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49130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32452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62725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415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751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253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901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791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02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0" y="618275"/>
            <a:ext cx="12188840" cy="2673565"/>
          </a:xfrm>
          <a:solidFill>
            <a:srgbClr val="0070C0">
              <a:alpha val="74000"/>
            </a:srgbClr>
          </a:solidFill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72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617785"/>
            <a:ext cx="10115203" cy="2532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083" y="195759"/>
            <a:ext cx="10058400" cy="804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252025"/>
            <a:ext cx="10058400" cy="4617069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134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2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561514"/>
            <a:ext cx="10115203" cy="323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80160"/>
            <a:ext cx="10058400" cy="458893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05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" y="955478"/>
            <a:ext cx="12191985" cy="1895420"/>
          </a:xfr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none"/>
        </p:style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409406"/>
            <a:ext cx="10058400" cy="2690947"/>
          </a:xfrm>
        </p:spPr>
        <p:txBody>
          <a:bodyPr lIns="91440" rIns="91440" anchor="t" anchorCtr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188720" y="3219992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16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78" y="1617785"/>
            <a:ext cx="10115205" cy="2954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145923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223894"/>
            <a:ext cx="4937760" cy="46452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23893"/>
            <a:ext cx="4937760" cy="4645201"/>
          </a:xfrm>
        </p:spPr>
        <p:txBody>
          <a:bodyPr/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4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80" y="1617785"/>
            <a:ext cx="10115203" cy="211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6577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209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097280" y="1533378"/>
            <a:ext cx="10115203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3152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80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30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837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926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868D0B8-F2CC-4C5A-9080-2D86E764D550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619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image" Target="../media/image6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60" y="676332"/>
            <a:ext cx="12188840" cy="2673565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Flowcharts &amp; UI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790562" y="4272741"/>
            <a:ext cx="10058400" cy="995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Implementation Team, </a:t>
            </a:r>
            <a:r>
              <a:rPr lang="en-US" altLang="zh-CN" dirty="0" err="1" smtClean="0">
                <a:solidFill>
                  <a:schemeClr val="bg1"/>
                </a:solidFill>
              </a:rPr>
              <a:t>Omnex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2018/04/16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96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Issues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Issue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86000"/>
            <a:ext cx="2336006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Query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New Issue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 Report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流程图: 过程 19"/>
          <p:cNvSpPr/>
          <p:nvPr/>
        </p:nvSpPr>
        <p:spPr>
          <a:xfrm rot="19781140">
            <a:off x="1187782" y="2337574"/>
            <a:ext cx="8096397" cy="2353711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Deprecated</a:t>
            </a:r>
          </a:p>
          <a:p>
            <a:pPr algn="ctr"/>
            <a:r>
              <a:rPr lang="en-US" altLang="zh-CN" sz="4400" dirty="0" smtClean="0"/>
              <a:t>Integrated with Project management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834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8" name="组合 12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29" name="矩形 1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摘录 1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Update Existing Attachment </a:t>
            </a:r>
            <a:r>
              <a:rPr lang="en-US" altLang="zh-CN" dirty="0" err="1" smtClean="0"/>
              <a:t>Url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十字形 131"/>
          <p:cNvSpPr/>
          <p:nvPr/>
        </p:nvSpPr>
        <p:spPr>
          <a:xfrm>
            <a:off x="10263939" y="304521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十字形 134"/>
          <p:cNvSpPr/>
          <p:nvPr/>
        </p:nvSpPr>
        <p:spPr>
          <a:xfrm>
            <a:off x="10273475" y="4897825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868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0" name="矩形 109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The Window From External System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6" name="圆角矩形 125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9" name="圆角矩形 8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14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Part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059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Part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矩形 12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48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sp>
        <p:nvSpPr>
          <p:cNvPr id="191" name="矩形 19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2" name="矩形 191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9" name="组合 8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流程图: 合并 196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8" name="文本框 197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623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grpSp>
        <p:nvGrpSpPr>
          <p:cNvPr id="191" name="组合 190"/>
          <p:cNvGrpSpPr/>
          <p:nvPr/>
        </p:nvGrpSpPr>
        <p:grpSpPr>
          <a:xfrm>
            <a:off x="2117341" y="2049762"/>
            <a:ext cx="9193310" cy="4095130"/>
            <a:chOff x="648100" y="1821475"/>
            <a:chExt cx="8797493" cy="4319214"/>
          </a:xfrm>
        </p:grpSpPr>
        <p:grpSp>
          <p:nvGrpSpPr>
            <p:cNvPr id="192" name="组合 191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Repository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8" name="直接连接符 19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接连接符 198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6" name="组合 205"/>
          <p:cNvGrpSpPr/>
          <p:nvPr/>
        </p:nvGrpSpPr>
        <p:grpSpPr>
          <a:xfrm>
            <a:off x="2407122" y="2570350"/>
            <a:ext cx="2456094" cy="261610"/>
            <a:chOff x="2858807" y="2713777"/>
            <a:chExt cx="2456094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Part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2858807" y="2713777"/>
              <a:ext cx="8643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Name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5174929" y="2557941"/>
            <a:ext cx="2456094" cy="261610"/>
            <a:chOff x="2858807" y="2713777"/>
            <a:chExt cx="2456094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Category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858807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8134483" y="2544930"/>
            <a:ext cx="2456094" cy="261610"/>
            <a:chOff x="2858807" y="2713777"/>
            <a:chExt cx="2456094" cy="261610"/>
          </a:xfrm>
        </p:grpSpPr>
        <p:sp>
          <p:nvSpPr>
            <p:cNvPr id="215" name="流程图: 过程 214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6" name="文本框 215"/>
            <p:cNvSpPr txBox="1"/>
            <p:nvPr/>
          </p:nvSpPr>
          <p:spPr>
            <a:xfrm>
              <a:off x="2858807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288304" y="2992876"/>
            <a:ext cx="2549752" cy="261610"/>
            <a:chOff x="3444605" y="2713777"/>
            <a:chExt cx="2549752" cy="261610"/>
          </a:xfrm>
        </p:grpSpPr>
        <p:sp>
          <p:nvSpPr>
            <p:cNvPr id="218" name="流程图: 过程 21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9" name="文本框 218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sp>
        <p:nvSpPr>
          <p:cNvPr id="220" name="圆角矩形 219"/>
          <p:cNvSpPr/>
          <p:nvPr/>
        </p:nvSpPr>
        <p:spPr>
          <a:xfrm>
            <a:off x="679055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Search</a:t>
            </a:r>
            <a:endParaRPr lang="zh-CN" altLang="en-US" sz="1400" dirty="0"/>
          </a:p>
        </p:txBody>
      </p:sp>
      <p:sp>
        <p:nvSpPr>
          <p:cNvPr id="221" name="圆角矩形 220"/>
          <p:cNvSpPr/>
          <p:nvPr/>
        </p:nvSpPr>
        <p:spPr>
          <a:xfrm>
            <a:off x="842920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222" name="表格 2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882875"/>
              </p:ext>
            </p:extLst>
          </p:nvPr>
        </p:nvGraphicFramePr>
        <p:xfrm>
          <a:off x="2350392" y="3678776"/>
          <a:ext cx="8825224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727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14704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40681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1334316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1264090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28" name="矩形 22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29" name="矩形 228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8376928" y="5560986"/>
            <a:ext cx="2778752" cy="144007"/>
            <a:chOff x="8151178" y="4450708"/>
            <a:chExt cx="2778752" cy="144007"/>
          </a:xfrm>
        </p:grpSpPr>
        <p:grpSp>
          <p:nvGrpSpPr>
            <p:cNvPr id="231" name="组合 23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8" name="流程图: 合并 23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2" name="流程图: 合并 23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3" name="流程图: 过程 23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4" name="组合 23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6" name="流程图: 合并 23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7" name="矩形 23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5" name="流程图: 合并 23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40" name="圆角矩形 239"/>
          <p:cNvSpPr/>
          <p:nvPr/>
        </p:nvSpPr>
        <p:spPr>
          <a:xfrm>
            <a:off x="5987726" y="578620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1499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1" name="矩形 190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92" name="组合 191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流程图: 合并 198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7" name="文本框 196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9436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29" name="矩形 2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30" name="流程图: 摘录 2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圆角矩形 212"/>
          <p:cNvSpPr/>
          <p:nvPr/>
        </p:nvSpPr>
        <p:spPr>
          <a:xfrm>
            <a:off x="7425507" y="377665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23" name="流程图: 合并 222"/>
          <p:cNvSpPr/>
          <p:nvPr/>
        </p:nvSpPr>
        <p:spPr>
          <a:xfrm>
            <a:off x="9271516" y="252578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808331" y="497270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8817855" y="5310839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8817854" y="562517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31" name="圆角矩形 230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28" name="圆角矩形 227"/>
          <p:cNvSpPr/>
          <p:nvPr/>
        </p:nvSpPr>
        <p:spPr>
          <a:xfrm>
            <a:off x="5839243" y="37861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 &amp; Select</a:t>
            </a:r>
            <a:endParaRPr lang="zh-CN" altLang="en-US" sz="1400" dirty="0"/>
          </a:p>
        </p:txBody>
      </p:sp>
      <p:grpSp>
        <p:nvGrpSpPr>
          <p:cNvPr id="72" name="组合 71"/>
          <p:cNvGrpSpPr/>
          <p:nvPr/>
        </p:nvGrpSpPr>
        <p:grpSpPr>
          <a:xfrm>
            <a:off x="1735280" y="1798370"/>
            <a:ext cx="8351504" cy="4388117"/>
            <a:chOff x="1735280" y="1798370"/>
            <a:chExt cx="8351504" cy="4388117"/>
          </a:xfrm>
        </p:grpSpPr>
        <p:grpSp>
          <p:nvGrpSpPr>
            <p:cNvPr id="70" name="组合 69"/>
            <p:cNvGrpSpPr/>
            <p:nvPr/>
          </p:nvGrpSpPr>
          <p:grpSpPr>
            <a:xfrm>
              <a:off x="1735280" y="1798370"/>
              <a:ext cx="8351504" cy="4388117"/>
              <a:chOff x="1735280" y="1798370"/>
              <a:chExt cx="8351504" cy="4388117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1735280" y="1798370"/>
                <a:ext cx="8351504" cy="4388117"/>
                <a:chOff x="648100" y="1821475"/>
                <a:chExt cx="8797493" cy="4319214"/>
              </a:xfrm>
            </p:grpSpPr>
            <p:grpSp>
              <p:nvGrpSpPr>
                <p:cNvPr id="190" name="组合 189"/>
                <p:cNvGrpSpPr/>
                <p:nvPr/>
              </p:nvGrpSpPr>
              <p:grpSpPr>
                <a:xfrm>
                  <a:off x="648100" y="1821475"/>
                  <a:ext cx="8797493" cy="4319214"/>
                  <a:chOff x="2157413" y="1671638"/>
                  <a:chExt cx="8043862" cy="4171950"/>
                </a:xfrm>
              </p:grpSpPr>
              <p:sp>
                <p:nvSpPr>
                  <p:cNvPr id="210" name="流程图: 过程 209"/>
                  <p:cNvSpPr/>
                  <p:nvPr/>
                </p:nvSpPr>
                <p:spPr>
                  <a:xfrm>
                    <a:off x="2157413" y="1671638"/>
                    <a:ext cx="8043862" cy="4171950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1" name="流程图: 过程 210"/>
                  <p:cNvSpPr/>
                  <p:nvPr/>
                </p:nvSpPr>
                <p:spPr>
                  <a:xfrm>
                    <a:off x="2157413" y="1675375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Select Part Category</a:t>
                    </a:r>
                    <a:endParaRPr lang="zh-CN" altLang="en-US" sz="1400" dirty="0"/>
                  </a:p>
                </p:txBody>
              </p:sp>
            </p:grpSp>
            <p:grpSp>
              <p:nvGrpSpPr>
                <p:cNvPr id="191" name="组合 190"/>
                <p:cNvGrpSpPr/>
                <p:nvPr/>
              </p:nvGrpSpPr>
              <p:grpSpPr>
                <a:xfrm>
                  <a:off x="9181700" y="1872170"/>
                  <a:ext cx="180000" cy="180000"/>
                  <a:chOff x="11712535" y="472099"/>
                  <a:chExt cx="810347" cy="757164"/>
                </a:xfrm>
              </p:grpSpPr>
              <p:sp>
                <p:nvSpPr>
                  <p:cNvPr id="201" name="矩形 200"/>
                  <p:cNvSpPr/>
                  <p:nvPr/>
                </p:nvSpPr>
                <p:spPr>
                  <a:xfrm>
                    <a:off x="11712535" y="472099"/>
                    <a:ext cx="796885" cy="75716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206" name="直接连接符 205"/>
                  <p:cNvCxnSpPr/>
                  <p:nvPr/>
                </p:nvCxnSpPr>
                <p:spPr>
                  <a:xfrm>
                    <a:off x="11719266" y="486683"/>
                    <a:ext cx="803616" cy="740339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直接连接符 207"/>
                  <p:cNvCxnSpPr/>
                  <p:nvPr/>
                </p:nvCxnSpPr>
                <p:spPr>
                  <a:xfrm flipH="1">
                    <a:off x="11719266" y="472099"/>
                    <a:ext cx="803616" cy="737184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12" name="圆角矩形 211"/>
              <p:cNvSpPr/>
              <p:nvPr/>
            </p:nvSpPr>
            <p:spPr>
              <a:xfrm>
                <a:off x="4329523" y="377665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2098427" y="2475534"/>
              <a:ext cx="3135550" cy="261610"/>
              <a:chOff x="2858807" y="2713777"/>
              <a:chExt cx="3135550" cy="261610"/>
            </a:xfrm>
          </p:grpSpPr>
          <p:sp>
            <p:nvSpPr>
              <p:cNvPr id="215" name="流程图: 过程 214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6" name="文本框 215"/>
              <p:cNvSpPr txBox="1"/>
              <p:nvPr/>
            </p:nvSpPr>
            <p:spPr>
              <a:xfrm>
                <a:off x="2858807" y="2713777"/>
                <a:ext cx="14446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Name. :</a:t>
                </a:r>
                <a:endParaRPr lang="zh-CN" altLang="en-US" sz="1100" dirty="0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1805855" y="2913344"/>
              <a:ext cx="7623042" cy="628565"/>
              <a:chOff x="2573051" y="2713777"/>
              <a:chExt cx="7623042" cy="628565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4470556" y="2736900"/>
                <a:ext cx="5725537" cy="6054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2573051" y="2713777"/>
                <a:ext cx="175560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Description. :</a:t>
                </a:r>
                <a:endParaRPr lang="zh-CN" altLang="en-US" sz="11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6279912" y="2427933"/>
              <a:ext cx="3135550" cy="261610"/>
              <a:chOff x="2858807" y="2713777"/>
              <a:chExt cx="3135550" cy="261610"/>
            </a:xfrm>
          </p:grpSpPr>
          <p:sp>
            <p:nvSpPr>
              <p:cNvPr id="221" name="流程图: 过程 22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文本框 221"/>
              <p:cNvSpPr txBox="1"/>
              <p:nvPr/>
            </p:nvSpPr>
            <p:spPr>
              <a:xfrm>
                <a:off x="2858807" y="2713777"/>
                <a:ext cx="145584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Status. :</a:t>
                </a:r>
                <a:endParaRPr lang="zh-CN" altLang="en-US" sz="1100" dirty="0"/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059737"/>
              </p:ext>
            </p:extLst>
          </p:nvPr>
        </p:nvGraphicFramePr>
        <p:xfrm>
          <a:off x="1816603" y="4678686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26" name="流程图: 过程 225"/>
          <p:cNvSpPr/>
          <p:nvPr/>
        </p:nvSpPr>
        <p:spPr>
          <a:xfrm>
            <a:off x="1890888" y="4394136"/>
            <a:ext cx="2413062" cy="20776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Key Words of Category name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27" name="圆角矩形 226"/>
          <p:cNvSpPr/>
          <p:nvPr/>
        </p:nvSpPr>
        <p:spPr>
          <a:xfrm>
            <a:off x="4439001" y="4386005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Quick Search</a:t>
            </a:r>
            <a:endParaRPr lang="zh-CN" altLang="en-US" sz="1200" dirty="0"/>
          </a:p>
        </p:txBody>
      </p:sp>
      <p:sp>
        <p:nvSpPr>
          <p:cNvPr id="232" name="矩形 23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955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4" name="矩形 21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8" name="流程图: 摘录 22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991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9" name="圆角矩形 188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圆角矩形 228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grpSp>
        <p:nvGrpSpPr>
          <p:cNvPr id="190" name="组合 189"/>
          <p:cNvGrpSpPr/>
          <p:nvPr/>
        </p:nvGrpSpPr>
        <p:grpSpPr>
          <a:xfrm>
            <a:off x="1735280" y="1798370"/>
            <a:ext cx="8351504" cy="4388117"/>
            <a:chOff x="648100" y="1821475"/>
            <a:chExt cx="8797493" cy="4319214"/>
          </a:xfrm>
        </p:grpSpPr>
        <p:grpSp>
          <p:nvGrpSpPr>
            <p:cNvPr id="191" name="组合 190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11" name="流程图: 过程 21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流程图: 过程 21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Supplier</a:t>
                </a:r>
                <a:endParaRPr lang="zh-CN" altLang="en-US" sz="1400" dirty="0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6" name="矩形 20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08" name="直接连接符 20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13" name="表格 2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120705"/>
              </p:ext>
            </p:extLst>
          </p:nvPr>
        </p:nvGraphicFramePr>
        <p:xfrm>
          <a:off x="1816603" y="3807141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</a:t>
                      </a:r>
                      <a:r>
                        <a:rPr lang="en-US" altLang="zh-CN" sz="1200" baseline="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15" name="圆角矩形 214"/>
          <p:cNvSpPr/>
          <p:nvPr/>
        </p:nvSpPr>
        <p:spPr>
          <a:xfrm>
            <a:off x="4251072" y="3214674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Search</a:t>
            </a:r>
            <a:endParaRPr lang="zh-CN" altLang="en-US" sz="1200" dirty="0"/>
          </a:p>
        </p:txBody>
      </p:sp>
      <p:grpSp>
        <p:nvGrpSpPr>
          <p:cNvPr id="216" name="组合 215"/>
          <p:cNvGrpSpPr/>
          <p:nvPr/>
        </p:nvGrpSpPr>
        <p:grpSpPr>
          <a:xfrm>
            <a:off x="2098427" y="2475534"/>
            <a:ext cx="2849794" cy="261610"/>
            <a:chOff x="2858807" y="2713777"/>
            <a:chExt cx="284979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1848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858807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Name.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6279912" y="2427933"/>
            <a:ext cx="2935522" cy="261610"/>
            <a:chOff x="2858807" y="2713777"/>
            <a:chExt cx="2935522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27052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2858807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Status. :</a:t>
              </a:r>
              <a:endParaRPr lang="zh-CN" altLang="en-US" sz="1100" dirty="0"/>
            </a:p>
          </p:txBody>
        </p:sp>
      </p:grpSp>
      <p:sp>
        <p:nvSpPr>
          <p:cNvPr id="222" name="圆角矩形 221"/>
          <p:cNvSpPr/>
          <p:nvPr/>
        </p:nvSpPr>
        <p:spPr>
          <a:xfrm>
            <a:off x="6088230" y="3208901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</a:t>
            </a:r>
            <a:endParaRPr lang="zh-CN" altLang="en-US" sz="1200" dirty="0"/>
          </a:p>
        </p:txBody>
      </p:sp>
      <p:sp>
        <p:nvSpPr>
          <p:cNvPr id="230" name="矩形 22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31" name="组合 230"/>
          <p:cNvGrpSpPr/>
          <p:nvPr/>
        </p:nvGrpSpPr>
        <p:grpSpPr>
          <a:xfrm>
            <a:off x="7102869" y="5218318"/>
            <a:ext cx="2778752" cy="144007"/>
            <a:chOff x="8151178" y="4450708"/>
            <a:chExt cx="2778752" cy="144007"/>
          </a:xfrm>
        </p:grpSpPr>
        <p:grpSp>
          <p:nvGrpSpPr>
            <p:cNvPr id="232" name="组合 231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9" name="流程图: 合并 23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3" name="流程图: 合并 232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4" name="流程图: 过程 23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5" name="组合 234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7" name="流程图: 合并 23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6" name="流程图: 合并 235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981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12" name="组合 211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3" name="矩形 212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14" name="流程图: 摘录 213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6" name="十字形 205"/>
          <p:cNvSpPr/>
          <p:nvPr/>
        </p:nvSpPr>
        <p:spPr>
          <a:xfrm>
            <a:off x="10135349" y="3273817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流程图: 合并 206"/>
          <p:cNvSpPr/>
          <p:nvPr/>
        </p:nvSpPr>
        <p:spPr>
          <a:xfrm>
            <a:off x="9958679" y="329775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7" name="组合 186"/>
          <p:cNvGrpSpPr/>
          <p:nvPr/>
        </p:nvGrpSpPr>
        <p:grpSpPr>
          <a:xfrm>
            <a:off x="1200153" y="2099742"/>
            <a:ext cx="10415584" cy="3485874"/>
            <a:chOff x="648100" y="1821475"/>
            <a:chExt cx="8797493" cy="4319214"/>
          </a:xfrm>
        </p:grpSpPr>
        <p:grpSp>
          <p:nvGrpSpPr>
            <p:cNvPr id="188" name="组合 187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流程图: 过程 196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History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1" name="直接连接符 19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98" name="表格 197"/>
          <p:cNvGraphicFramePr>
            <a:graphicFrameLocks noGrp="1"/>
          </p:cNvGraphicFramePr>
          <p:nvPr>
            <p:extLst/>
          </p:nvPr>
        </p:nvGraphicFramePr>
        <p:xfrm>
          <a:off x="1348030" y="2804399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5904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93754">
                  <a:extLst>
                    <a:ext uri="{9D8B030D-6E8A-4147-A177-3AD203B41FA5}">
                      <a16:colId xmlns:a16="http://schemas.microsoft.com/office/drawing/2014/main" val="1102146478"/>
                    </a:ext>
                  </a:extLst>
                </a:gridCol>
                <a:gridCol w="353096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48061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909307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Field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Product Name/Part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No.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 (Y/N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11" name="圆角矩形 210"/>
          <p:cNvSpPr/>
          <p:nvPr/>
        </p:nvSpPr>
        <p:spPr>
          <a:xfrm>
            <a:off x="5553508" y="51871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215" name="矩形 21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16" name="矩形 215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17" name="组合 216"/>
          <p:cNvGrpSpPr/>
          <p:nvPr/>
        </p:nvGrpSpPr>
        <p:grpSpPr>
          <a:xfrm>
            <a:off x="8452727" y="4990091"/>
            <a:ext cx="2778752" cy="144007"/>
            <a:chOff x="8151178" y="4450708"/>
            <a:chExt cx="2778752" cy="144007"/>
          </a:xfrm>
        </p:grpSpPr>
        <p:grpSp>
          <p:nvGrpSpPr>
            <p:cNvPr id="218" name="组合 21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25" name="流程图: 合并 22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6" name="矩形 22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9" name="流程图: 合并 21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20" name="流程图: 过程 21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23" name="流程图: 合并 22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矩形 22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流程图: 合并 22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70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Reports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776373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71932"/>
            <a:ext cx="1571625" cy="777571"/>
            <a:chOff x="200025" y="2286000"/>
            <a:chExt cx="2336006" cy="777571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Project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Supplier Statistic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…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流程图: 过程 4"/>
          <p:cNvSpPr/>
          <p:nvPr/>
        </p:nvSpPr>
        <p:spPr>
          <a:xfrm rot="19781140">
            <a:off x="1219331" y="3221831"/>
            <a:ext cx="4800600" cy="1585913"/>
          </a:xfrm>
          <a:prstGeom prst="flowChart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To Be Defined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9054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Floating Menu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785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79517"/>
              <a:gd name="adj2" fmla="val -7381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Project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5" name="文本框 4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4" name="矩形 1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5" name="流程图: 摘录 18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56869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 - Visibility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52915" y="2710081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" name="文本框 5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7" name="矩形 16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968222" y="2710081"/>
            <a:ext cx="1924325" cy="553998"/>
            <a:chOff x="1838764" y="3531786"/>
            <a:chExt cx="1924325" cy="553998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4" name="文本框 23"/>
            <p:cNvSpPr txBox="1"/>
            <p:nvPr/>
          </p:nvSpPr>
          <p:spPr>
            <a:xfrm>
              <a:off x="1838764" y="3531786"/>
              <a:ext cx="1924325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842991" y="380878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8515030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–Floating Menu of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3023"/>
              <a:gd name="adj2" fmla="val -5883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Part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4670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part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56787" y="271391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8" name="文本框 7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74208" y="2713912"/>
            <a:ext cx="1712354" cy="544546"/>
            <a:chOff x="1665510" y="3964611"/>
            <a:chExt cx="1712354" cy="5445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2" name="文本框 2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665510" y="423215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28729022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Floating Menu of APQP/PPAP/PPQP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0865"/>
              <a:gd name="adj2" fmla="val -672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APQP/PPAP/PPQP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66942" y="3872763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6" name="矩形 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流程图: 摘录 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57066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APQP/PPAP/PPQP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681731"/>
            <a:ext cx="2247460" cy="804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en-US" altLang="zh-CN" dirty="0"/>
          </a:p>
        </p:txBody>
      </p:sp>
      <p:grpSp>
        <p:nvGrpSpPr>
          <p:cNvPr id="19" name="组合 18"/>
          <p:cNvGrpSpPr/>
          <p:nvPr/>
        </p:nvGrpSpPr>
        <p:grpSpPr>
          <a:xfrm>
            <a:off x="856787" y="2713912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0" name="文本框 19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9046575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Filter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/>
          <p:cNvSpPr/>
          <p:nvPr/>
        </p:nvSpPr>
        <p:spPr>
          <a:xfrm>
            <a:off x="200024" y="5990648"/>
            <a:ext cx="2339924" cy="1958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Project Filter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5" name="流程图: 合并 4"/>
          <p:cNvSpPr/>
          <p:nvPr/>
        </p:nvSpPr>
        <p:spPr>
          <a:xfrm>
            <a:off x="265939" y="6049427"/>
            <a:ext cx="205189" cy="84120"/>
          </a:xfrm>
          <a:prstGeom prst="flowChartMerg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00024" y="5334000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All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200024" y="5549868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200024" y="5765751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Inactive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208955" y="4943702"/>
            <a:ext cx="2336008" cy="39174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7947" y="5031381"/>
            <a:ext cx="1908725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248833" y="5085575"/>
            <a:ext cx="216000" cy="108000"/>
            <a:chOff x="4734954" y="3216426"/>
            <a:chExt cx="2545061" cy="1330174"/>
          </a:xfrm>
        </p:grpSpPr>
        <p:sp>
          <p:nvSpPr>
            <p:cNvPr id="16" name="矩形 15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椭圆形标注 89"/>
          <p:cNvSpPr/>
          <p:nvPr/>
        </p:nvSpPr>
        <p:spPr>
          <a:xfrm>
            <a:off x="5029200" y="3402169"/>
            <a:ext cx="5346700" cy="2249331"/>
          </a:xfrm>
          <a:prstGeom prst="wedgeEllipseCallout">
            <a:avLst>
              <a:gd name="adj1" fmla="val -98931"/>
              <a:gd name="adj2" fmla="val 4313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When user clicking on icon “   “, project filter will extend up, user will be able to filter the projects by selecting predefined conditions or type key words for quick search.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2" name="流程图: 摘录 91"/>
          <p:cNvSpPr/>
          <p:nvPr/>
        </p:nvSpPr>
        <p:spPr>
          <a:xfrm>
            <a:off x="8848704" y="3944108"/>
            <a:ext cx="192938" cy="97920"/>
          </a:xfrm>
          <a:prstGeom prst="flowChartExtra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56082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Schedule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Task list view &amp; Project schedule update</a:t>
            </a:r>
          </a:p>
          <a:p>
            <a:r>
              <a:rPr lang="en-US" altLang="zh-CN" dirty="0" smtClean="0"/>
              <a:t>Task toolbar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13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91443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876844"/>
            <a:ext cx="9662318" cy="3077682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623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Advanced Settings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2018320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0025" y="2275884"/>
            <a:ext cx="1811655" cy="764871"/>
            <a:chOff x="200025" y="2543174"/>
            <a:chExt cx="2336006" cy="764871"/>
          </a:xfrm>
        </p:grpSpPr>
        <p:sp>
          <p:nvSpPr>
            <p:cNvPr id="23" name="矩形 2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Template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27936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Workflow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00025" y="30508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schemeClr val="tx1"/>
                  </a:solidFill>
                </a:rPr>
                <a:t>PPAP Level Setup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05423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Columns of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/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标注 4"/>
          <p:cNvSpPr/>
          <p:nvPr/>
        </p:nvSpPr>
        <p:spPr>
          <a:xfrm>
            <a:off x="200025" y="3591845"/>
            <a:ext cx="11744325" cy="1907256"/>
          </a:xfrm>
          <a:prstGeom prst="wedgeRectCallout">
            <a:avLst>
              <a:gd name="adj1" fmla="val -8277"/>
              <a:gd name="adj2" fmla="val -7015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/>
                </a:solidFill>
              </a:rPr>
              <a:t>1, S. No(No); 2, WBS; 3, #(Attachment); 4, Task No; 5, Task Name(</a:t>
            </a:r>
            <a:r>
              <a:rPr lang="zh-CN" altLang="en-US" sz="1400" dirty="0" smtClean="0">
                <a:solidFill>
                  <a:schemeClr val="tx1"/>
                </a:solidFill>
              </a:rPr>
              <a:t>工作项目</a:t>
            </a:r>
            <a:r>
              <a:rPr lang="en-US" altLang="zh-CN" sz="1400" dirty="0" smtClean="0">
                <a:solidFill>
                  <a:schemeClr val="tx1"/>
                </a:solidFill>
              </a:rPr>
              <a:t>); 6, Related </a:t>
            </a:r>
            <a:r>
              <a:rPr lang="en-US" altLang="zh-CN" sz="1400" dirty="0" err="1" smtClean="0">
                <a:solidFill>
                  <a:schemeClr val="tx1"/>
                </a:solidFill>
              </a:rPr>
              <a:t>Dept</a:t>
            </a:r>
            <a:r>
              <a:rPr lang="en-US" altLang="zh-CN" sz="1400" dirty="0" smtClean="0">
                <a:solidFill>
                  <a:schemeClr val="tx1"/>
                </a:solidFill>
              </a:rPr>
              <a:t>(</a:t>
            </a:r>
            <a:r>
              <a:rPr lang="zh-CN" altLang="en-US" sz="1400" dirty="0" smtClean="0">
                <a:solidFill>
                  <a:schemeClr val="tx1"/>
                </a:solidFill>
              </a:rPr>
              <a:t>相关部门</a:t>
            </a:r>
            <a:r>
              <a:rPr lang="en-US" altLang="zh-CN" sz="1400" dirty="0" smtClean="0">
                <a:solidFill>
                  <a:schemeClr val="tx1"/>
                </a:solidFill>
              </a:rPr>
              <a:t>); 7, Category(</a:t>
            </a:r>
            <a:r>
              <a:rPr lang="zh-CN" altLang="en-US" sz="1400" dirty="0" smtClean="0">
                <a:solidFill>
                  <a:schemeClr val="tx1"/>
                </a:solidFill>
              </a:rPr>
              <a:t>分类</a:t>
            </a:r>
            <a:r>
              <a:rPr lang="en-US" altLang="zh-CN" sz="1400" dirty="0" smtClean="0">
                <a:solidFill>
                  <a:schemeClr val="tx1"/>
                </a:solidFill>
              </a:rPr>
              <a:t>); 8,PPAP No; 9,Responsor(</a:t>
            </a:r>
            <a:r>
              <a:rPr lang="zh-CN" altLang="en-US" sz="1400" dirty="0" smtClean="0">
                <a:solidFill>
                  <a:schemeClr val="tx1"/>
                </a:solidFill>
              </a:rPr>
              <a:t>责任人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10,Request Start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计划开始日期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11, Request End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计划完成日期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12, Confirm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确认时间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13, Submit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递交时间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14, Status(</a:t>
            </a:r>
            <a:r>
              <a:rPr lang="zh-CN" altLang="en-US" sz="1400" dirty="0" smtClean="0">
                <a:solidFill>
                  <a:schemeClr val="tx1"/>
                </a:solidFill>
              </a:rPr>
              <a:t>状态</a:t>
            </a:r>
            <a:r>
              <a:rPr lang="en-US" altLang="zh-CN" sz="1400" dirty="0" smtClean="0">
                <a:solidFill>
                  <a:schemeClr val="tx1"/>
                </a:solidFill>
              </a:rPr>
              <a:t>); 15, Auditor(</a:t>
            </a:r>
            <a:r>
              <a:rPr lang="zh-CN" altLang="en-US" sz="1400" dirty="0" smtClean="0">
                <a:solidFill>
                  <a:schemeClr val="tx1"/>
                </a:solidFill>
              </a:rPr>
              <a:t>审批人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16, Referenced Template(</a:t>
            </a:r>
            <a:r>
              <a:rPr lang="zh-CN" altLang="en-US" sz="1400" dirty="0" smtClean="0">
                <a:solidFill>
                  <a:schemeClr val="tx1"/>
                </a:solidFill>
              </a:rPr>
              <a:t>参考模板</a:t>
            </a:r>
            <a:r>
              <a:rPr lang="en-US" altLang="zh-CN" sz="1400" dirty="0" smtClean="0">
                <a:solidFill>
                  <a:schemeClr val="tx1"/>
                </a:solidFill>
              </a:rPr>
              <a:t>); 17, Memo(</a:t>
            </a:r>
            <a:r>
              <a:rPr lang="zh-CN" altLang="en-US" sz="1400" dirty="0" smtClean="0">
                <a:solidFill>
                  <a:schemeClr val="tx1"/>
                </a:solidFill>
              </a:rPr>
              <a:t>备注</a:t>
            </a:r>
            <a:r>
              <a:rPr lang="en-US" altLang="zh-CN" sz="1400" dirty="0" smtClean="0">
                <a:solidFill>
                  <a:schemeClr val="tx1"/>
                </a:solidFill>
              </a:rPr>
              <a:t>); 18, Duration(</a:t>
            </a:r>
            <a:r>
              <a:rPr lang="zh-CN" altLang="en-US" sz="1400" dirty="0" smtClean="0">
                <a:solidFill>
                  <a:schemeClr val="tx1"/>
                </a:solidFill>
              </a:rPr>
              <a:t>周期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19, % Complete; 20, Budget Hours, 21, Budget Days;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200024" y="5947608"/>
            <a:ext cx="2082008" cy="238880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50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38" name="文本框 137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506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6" name="文本框 125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71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556066" y="2257425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2195236" y="2196634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形标注 11"/>
          <p:cNvSpPr/>
          <p:nvPr/>
        </p:nvSpPr>
        <p:spPr>
          <a:xfrm>
            <a:off x="4128498" y="3976686"/>
            <a:ext cx="3936002" cy="1649414"/>
          </a:xfrm>
          <a:prstGeom prst="wedgeEllipseCallout">
            <a:avLst>
              <a:gd name="adj1" fmla="val -44332"/>
              <a:gd name="adj2" fmla="val -12152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Toolbar should display when user selected “Task” menu and any nodes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657347" y="2692125"/>
            <a:ext cx="2471151" cy="1867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57" idx="4"/>
          </p:cNvCxnSpPr>
          <p:nvPr/>
        </p:nvCxnSpPr>
        <p:spPr>
          <a:xfrm>
            <a:off x="3091953" y="2631334"/>
            <a:ext cx="1289547" cy="1826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9" name="矩形 68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0" name="流程图: 摘录 6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038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sp>
        <p:nvSpPr>
          <p:cNvPr id="16" name="矩形标注 15"/>
          <p:cNvSpPr/>
          <p:nvPr/>
        </p:nvSpPr>
        <p:spPr>
          <a:xfrm>
            <a:off x="2285999" y="3217507"/>
            <a:ext cx="8979641" cy="2797531"/>
          </a:xfrm>
          <a:prstGeom prst="wedgeRectCallout">
            <a:avLst>
              <a:gd name="adj1" fmla="val -38335"/>
              <a:gd name="adj2" fmla="val -61605"/>
            </a:avLst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44" y="3293940"/>
            <a:ext cx="495238" cy="552381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225499" y="3820667"/>
            <a:ext cx="1218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Create New Task</a:t>
            </a:r>
            <a:endParaRPr lang="zh-CN" altLang="en-US" sz="1200" dirty="0"/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567" y="3293940"/>
            <a:ext cx="514286" cy="561905"/>
          </a:xfrm>
          <a:prstGeom prst="rect">
            <a:avLst/>
          </a:prstGeom>
        </p:spPr>
      </p:pic>
      <p:sp>
        <p:nvSpPr>
          <p:cNvPr id="75" name="文本框 74"/>
          <p:cNvSpPr txBox="1"/>
          <p:nvPr/>
        </p:nvSpPr>
        <p:spPr>
          <a:xfrm>
            <a:off x="3694730" y="3820667"/>
            <a:ext cx="8978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Delete Task</a:t>
            </a:r>
            <a:endParaRPr lang="zh-CN" altLang="en-US" sz="1200" dirty="0"/>
          </a:p>
        </p:txBody>
      </p:sp>
      <p:pic>
        <p:nvPicPr>
          <p:cNvPr id="80" name="图片 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9438" y="3293940"/>
            <a:ext cx="504762" cy="561905"/>
          </a:xfrm>
          <a:prstGeom prst="rect">
            <a:avLst/>
          </a:prstGeom>
        </p:spPr>
      </p:pic>
      <p:sp>
        <p:nvSpPr>
          <p:cNvPr id="81" name="文本框 80"/>
          <p:cNvSpPr txBox="1"/>
          <p:nvPr/>
        </p:nvSpPr>
        <p:spPr>
          <a:xfrm>
            <a:off x="5132054" y="3820667"/>
            <a:ext cx="666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Save All</a:t>
            </a:r>
            <a:endParaRPr lang="zh-CN" altLang="en-US" sz="1200" dirty="0"/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5785" y="3293940"/>
            <a:ext cx="514286" cy="571429"/>
          </a:xfrm>
          <a:prstGeom prst="rect">
            <a:avLst/>
          </a:prstGeom>
        </p:spPr>
      </p:pic>
      <p:sp>
        <p:nvSpPr>
          <p:cNvPr id="86" name="文本框 85"/>
          <p:cNvSpPr txBox="1"/>
          <p:nvPr/>
        </p:nvSpPr>
        <p:spPr>
          <a:xfrm>
            <a:off x="6302061" y="3820667"/>
            <a:ext cx="952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Column</a:t>
            </a:r>
            <a:endParaRPr lang="zh-CN" altLang="en-US" sz="1200" dirty="0"/>
          </a:p>
        </p:txBody>
      </p:sp>
      <p:pic>
        <p:nvPicPr>
          <p:cNvPr id="87" name="图片 8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1656" y="3293940"/>
            <a:ext cx="523810" cy="571429"/>
          </a:xfrm>
          <a:prstGeom prst="rect">
            <a:avLst/>
          </a:prstGeom>
        </p:spPr>
      </p:pic>
      <p:sp>
        <p:nvSpPr>
          <p:cNvPr id="88" name="文本框 87"/>
          <p:cNvSpPr txBox="1"/>
          <p:nvPr/>
        </p:nvSpPr>
        <p:spPr>
          <a:xfrm>
            <a:off x="7649638" y="3820667"/>
            <a:ext cx="9464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Right Indent</a:t>
            </a:r>
            <a:endParaRPr lang="zh-CN" altLang="en-US" sz="1200" dirty="0"/>
          </a:p>
        </p:txBody>
      </p:sp>
      <p:pic>
        <p:nvPicPr>
          <p:cNvPr id="94" name="图片 9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7051" y="3293940"/>
            <a:ext cx="514286" cy="561905"/>
          </a:xfrm>
          <a:prstGeom prst="rect">
            <a:avLst/>
          </a:prstGeom>
        </p:spPr>
      </p:pic>
      <p:sp>
        <p:nvSpPr>
          <p:cNvPr id="96" name="文本框 95"/>
          <p:cNvSpPr txBox="1"/>
          <p:nvPr/>
        </p:nvSpPr>
        <p:spPr>
          <a:xfrm>
            <a:off x="9055599" y="3820667"/>
            <a:ext cx="8631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Left Indent</a:t>
            </a:r>
            <a:endParaRPr lang="zh-CN" altLang="en-US" sz="1200" dirty="0"/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02920" y="3293940"/>
            <a:ext cx="514286" cy="580952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10617414" y="3820667"/>
            <a:ext cx="48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Print</a:t>
            </a:r>
            <a:endParaRPr lang="zh-CN" altLang="en-US" sz="1200" dirty="0"/>
          </a:p>
        </p:txBody>
      </p:sp>
      <p:pic>
        <p:nvPicPr>
          <p:cNvPr id="99" name="图片 9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1982" y="4161114"/>
            <a:ext cx="504762" cy="571429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2214245" y="4752232"/>
            <a:ext cx="1204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Attachment</a:t>
            </a:r>
            <a:endParaRPr lang="zh-CN" altLang="en-US" sz="1200" dirty="0"/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71220" y="4161114"/>
            <a:ext cx="523810" cy="571429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3745311" y="4752232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Calendar</a:t>
            </a:r>
            <a:endParaRPr lang="zh-CN" altLang="en-US" sz="1200" dirty="0"/>
          </a:p>
        </p:txBody>
      </p:sp>
      <p:pic>
        <p:nvPicPr>
          <p:cNvPr id="103" name="图片 10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219505" y="4161114"/>
            <a:ext cx="523810" cy="561905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4707159" y="4752232"/>
            <a:ext cx="1548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Project Members</a:t>
            </a:r>
            <a:endParaRPr lang="zh-CN" altLang="en-US" sz="1200" dirty="0"/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67790" y="4161114"/>
            <a:ext cx="523810" cy="561905"/>
          </a:xfrm>
          <a:prstGeom prst="rect">
            <a:avLst/>
          </a:prstGeom>
        </p:spPr>
      </p:pic>
      <p:sp>
        <p:nvSpPr>
          <p:cNvPr id="106" name="文本框 105"/>
          <p:cNvSpPr txBox="1"/>
          <p:nvPr/>
        </p:nvSpPr>
        <p:spPr>
          <a:xfrm>
            <a:off x="6431637" y="4752232"/>
            <a:ext cx="7961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Processor</a:t>
            </a:r>
            <a:endParaRPr lang="zh-CN" altLang="en-US" sz="1200" dirty="0"/>
          </a:p>
        </p:txBody>
      </p:sp>
      <p:pic>
        <p:nvPicPr>
          <p:cNvPr id="107" name="图片 10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16075" y="4161114"/>
            <a:ext cx="514286" cy="561905"/>
          </a:xfrm>
          <a:prstGeom prst="rect">
            <a:avLst/>
          </a:prstGeom>
        </p:spPr>
      </p:pic>
      <p:sp>
        <p:nvSpPr>
          <p:cNvPr id="108" name="文本框 107"/>
          <p:cNvSpPr txBox="1"/>
          <p:nvPr/>
        </p:nvSpPr>
        <p:spPr>
          <a:xfrm>
            <a:off x="7876502" y="4752232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Export</a:t>
            </a:r>
            <a:endParaRPr lang="zh-CN" altLang="en-US" sz="1200" dirty="0"/>
          </a:p>
        </p:txBody>
      </p:sp>
      <p:pic>
        <p:nvPicPr>
          <p:cNvPr id="109" name="图片 10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54836" y="4161114"/>
            <a:ext cx="495238" cy="552381"/>
          </a:xfrm>
          <a:prstGeom prst="rect">
            <a:avLst/>
          </a:prstGeom>
        </p:spPr>
      </p:pic>
      <p:sp>
        <p:nvSpPr>
          <p:cNvPr id="110" name="文本框 109"/>
          <p:cNvSpPr txBox="1"/>
          <p:nvPr/>
        </p:nvSpPr>
        <p:spPr>
          <a:xfrm>
            <a:off x="9082729" y="4752232"/>
            <a:ext cx="862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Comments</a:t>
            </a:r>
            <a:endParaRPr lang="zh-CN" altLang="en-US" sz="1200" dirty="0"/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574551" y="4161114"/>
            <a:ext cx="533333" cy="580952"/>
          </a:xfrm>
          <a:prstGeom prst="rect">
            <a:avLst/>
          </a:prstGeom>
        </p:spPr>
      </p:pic>
      <p:sp>
        <p:nvSpPr>
          <p:cNvPr id="112" name="文本框 111"/>
          <p:cNvSpPr txBox="1"/>
          <p:nvPr/>
        </p:nvSpPr>
        <p:spPr>
          <a:xfrm>
            <a:off x="10531301" y="4752232"/>
            <a:ext cx="656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pic>
        <p:nvPicPr>
          <p:cNvPr id="113" name="图片 1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36032" y="5084179"/>
            <a:ext cx="533333" cy="571429"/>
          </a:xfrm>
          <a:prstGeom prst="rect">
            <a:avLst/>
          </a:prstGeom>
        </p:spPr>
      </p:pic>
      <p:pic>
        <p:nvPicPr>
          <p:cNvPr id="114" name="图片 11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888017" y="5088940"/>
            <a:ext cx="514286" cy="561905"/>
          </a:xfrm>
          <a:prstGeom prst="rect">
            <a:avLst/>
          </a:prstGeom>
        </p:spPr>
      </p:pic>
      <p:sp>
        <p:nvSpPr>
          <p:cNvPr id="115" name="文本框 114"/>
          <p:cNvSpPr txBox="1"/>
          <p:nvPr/>
        </p:nvSpPr>
        <p:spPr>
          <a:xfrm>
            <a:off x="2525101" y="5637153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3886203" y="5635472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Help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158" name="矩形 15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流程图: 摘录 15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992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0" y="1001566"/>
            <a:ext cx="70294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68580" y="5913745"/>
            <a:ext cx="87023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New Task</a:t>
            </a:r>
            <a:endParaRPr lang="zh-CN" altLang="en-US" sz="14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19401" y="5499045"/>
            <a:ext cx="101733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Delete Task</a:t>
            </a:r>
            <a:endParaRPr lang="zh-CN" altLang="en-US" sz="1400" dirty="0"/>
          </a:p>
        </p:txBody>
      </p:sp>
      <p:sp>
        <p:nvSpPr>
          <p:cNvPr id="81" name="文本框 80"/>
          <p:cNvSpPr txBox="1"/>
          <p:nvPr/>
        </p:nvSpPr>
        <p:spPr>
          <a:xfrm>
            <a:off x="1097280" y="5024195"/>
            <a:ext cx="87286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Save Task</a:t>
            </a:r>
            <a:endParaRPr lang="zh-CN" altLang="en-US" sz="1400" dirty="0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08" y="1666900"/>
            <a:ext cx="11657143" cy="409524"/>
          </a:xfrm>
          <a:prstGeom prst="rect">
            <a:avLst/>
          </a:prstGeom>
        </p:spPr>
      </p:pic>
      <p:sp>
        <p:nvSpPr>
          <p:cNvPr id="94" name="文本框 93"/>
          <p:cNvSpPr txBox="1"/>
          <p:nvPr/>
        </p:nvSpPr>
        <p:spPr>
          <a:xfrm>
            <a:off x="1462421" y="4595207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1736731" y="4180507"/>
            <a:ext cx="108234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Column</a:t>
            </a:r>
            <a:endParaRPr lang="zh-CN" altLang="en-US" sz="1400" dirty="0"/>
          </a:p>
        </p:txBody>
      </p:sp>
      <p:cxnSp>
        <p:nvCxnSpPr>
          <p:cNvPr id="97" name="直接箭头连接符 96"/>
          <p:cNvCxnSpPr/>
          <p:nvPr/>
        </p:nvCxnSpPr>
        <p:spPr>
          <a:xfrm>
            <a:off x="340772" y="2076424"/>
            <a:ext cx="0" cy="383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/>
        </p:nvCxnSpPr>
        <p:spPr>
          <a:xfrm>
            <a:off x="867378" y="2076424"/>
            <a:ext cx="0" cy="3422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>
            <a:off x="1228066" y="2076424"/>
            <a:ext cx="0" cy="2947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1533714" y="2076424"/>
            <a:ext cx="0" cy="251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1970148" y="2076424"/>
            <a:ext cx="0" cy="210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/>
        </p:nvSpPr>
        <p:spPr>
          <a:xfrm>
            <a:off x="2208218" y="3667652"/>
            <a:ext cx="156151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Left &amp; Right Indent</a:t>
            </a:r>
            <a:endParaRPr lang="zh-CN" altLang="en-US" sz="1400" dirty="0"/>
          </a:p>
        </p:txBody>
      </p:sp>
      <p:cxnSp>
        <p:nvCxnSpPr>
          <p:cNvPr id="109" name="直接箭头连接符 108"/>
          <p:cNvCxnSpPr/>
          <p:nvPr/>
        </p:nvCxnSpPr>
        <p:spPr>
          <a:xfrm>
            <a:off x="2425509" y="2076424"/>
            <a:ext cx="0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箭头连接符 110"/>
          <p:cNvCxnSpPr/>
          <p:nvPr/>
        </p:nvCxnSpPr>
        <p:spPr>
          <a:xfrm>
            <a:off x="2796980" y="2076424"/>
            <a:ext cx="1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3131857" y="3128465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14" name="直接箭头连接符 113"/>
          <p:cNvCxnSpPr/>
          <p:nvPr/>
        </p:nvCxnSpPr>
        <p:spPr>
          <a:xfrm>
            <a:off x="3168451" y="2058726"/>
            <a:ext cx="0" cy="10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/>
        </p:nvCxnSpPr>
        <p:spPr>
          <a:xfrm>
            <a:off x="3514725" y="2076424"/>
            <a:ext cx="0" cy="1052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箭头连接符 118"/>
          <p:cNvCxnSpPr/>
          <p:nvPr/>
        </p:nvCxnSpPr>
        <p:spPr>
          <a:xfrm>
            <a:off x="3886199" y="2058726"/>
            <a:ext cx="14289" cy="28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肘形连接符 120"/>
          <p:cNvCxnSpPr>
            <a:endCxn id="112" idx="3"/>
          </p:cNvCxnSpPr>
          <p:nvPr/>
        </p:nvCxnSpPr>
        <p:spPr>
          <a:xfrm rot="5400000">
            <a:off x="3585647" y="2510313"/>
            <a:ext cx="1205930" cy="3381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文本框 121"/>
          <p:cNvSpPr txBox="1"/>
          <p:nvPr/>
        </p:nvSpPr>
        <p:spPr>
          <a:xfrm>
            <a:off x="4019536" y="3550309"/>
            <a:ext cx="83708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Calendar</a:t>
            </a:r>
            <a:endParaRPr lang="zh-CN" altLang="en-US" sz="1400" dirty="0"/>
          </a:p>
        </p:txBody>
      </p:sp>
      <p:cxnSp>
        <p:nvCxnSpPr>
          <p:cNvPr id="124" name="直接箭头连接符 123"/>
          <p:cNvCxnSpPr/>
          <p:nvPr/>
        </p:nvCxnSpPr>
        <p:spPr>
          <a:xfrm>
            <a:off x="4700588" y="2058726"/>
            <a:ext cx="0" cy="1452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/>
        </p:nvSpPr>
        <p:spPr>
          <a:xfrm>
            <a:off x="4501184" y="4010188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27" name="直接箭头连接符 126"/>
          <p:cNvCxnSpPr/>
          <p:nvPr/>
        </p:nvCxnSpPr>
        <p:spPr>
          <a:xfrm>
            <a:off x="5114925" y="2058726"/>
            <a:ext cx="0" cy="193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5442417" y="4482973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30" name="直接箭头连接符 129"/>
          <p:cNvCxnSpPr/>
          <p:nvPr/>
        </p:nvCxnSpPr>
        <p:spPr>
          <a:xfrm>
            <a:off x="5514975" y="2029334"/>
            <a:ext cx="28575" cy="2458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>
            <a:endCxn id="128" idx="0"/>
          </p:cNvCxnSpPr>
          <p:nvPr/>
        </p:nvCxnSpPr>
        <p:spPr>
          <a:xfrm flipH="1">
            <a:off x="5886257" y="2029334"/>
            <a:ext cx="14481" cy="2453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/>
          <p:nvPr/>
        </p:nvCxnSpPr>
        <p:spPr>
          <a:xfrm flipH="1">
            <a:off x="6232722" y="2058726"/>
            <a:ext cx="26342" cy="2424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/>
        </p:nvSpPr>
        <p:spPr>
          <a:xfrm>
            <a:off x="6377696" y="2634788"/>
            <a:ext cx="53565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Print</a:t>
            </a:r>
            <a:endParaRPr lang="zh-CN" altLang="en-US" sz="1400" dirty="0"/>
          </a:p>
        </p:txBody>
      </p:sp>
      <p:cxnSp>
        <p:nvCxnSpPr>
          <p:cNvPr id="138" name="直接箭头连接符 137"/>
          <p:cNvCxnSpPr>
            <a:endCxn id="136" idx="0"/>
          </p:cNvCxnSpPr>
          <p:nvPr/>
        </p:nvCxnSpPr>
        <p:spPr>
          <a:xfrm flipH="1">
            <a:off x="6645526" y="2076424"/>
            <a:ext cx="13976" cy="55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文本框 139"/>
          <p:cNvSpPr txBox="1"/>
          <p:nvPr/>
        </p:nvSpPr>
        <p:spPr>
          <a:xfrm>
            <a:off x="6834562" y="3193152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42" name="直接箭头连接符 141"/>
          <p:cNvCxnSpPr/>
          <p:nvPr/>
        </p:nvCxnSpPr>
        <p:spPr>
          <a:xfrm>
            <a:off x="7047112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/>
          <p:nvPr/>
        </p:nvCxnSpPr>
        <p:spPr>
          <a:xfrm>
            <a:off x="7461449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/>
          <p:cNvSpPr txBox="1"/>
          <p:nvPr/>
        </p:nvSpPr>
        <p:spPr>
          <a:xfrm>
            <a:off x="6667487" y="3687307"/>
            <a:ext cx="137755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Attachment</a:t>
            </a:r>
            <a:endParaRPr lang="zh-CN" altLang="en-US" sz="1400" dirty="0"/>
          </a:p>
        </p:txBody>
      </p:sp>
      <p:cxnSp>
        <p:nvCxnSpPr>
          <p:cNvPr id="147" name="直接箭头连接符 146"/>
          <p:cNvCxnSpPr/>
          <p:nvPr/>
        </p:nvCxnSpPr>
        <p:spPr>
          <a:xfrm>
            <a:off x="7881928" y="2058726"/>
            <a:ext cx="0" cy="1608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7960846" y="417836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50" name="直接箭头连接符 149"/>
          <p:cNvCxnSpPr/>
          <p:nvPr/>
        </p:nvCxnSpPr>
        <p:spPr>
          <a:xfrm>
            <a:off x="8262105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箭头连接符 151"/>
          <p:cNvCxnSpPr/>
          <p:nvPr/>
        </p:nvCxnSpPr>
        <p:spPr>
          <a:xfrm>
            <a:off x="8672513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文本框 152"/>
          <p:cNvSpPr txBox="1"/>
          <p:nvPr/>
        </p:nvSpPr>
        <p:spPr>
          <a:xfrm>
            <a:off x="8627463" y="4835984"/>
            <a:ext cx="73699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Refresh</a:t>
            </a:r>
            <a:endParaRPr lang="zh-CN" altLang="en-US" sz="1400" dirty="0"/>
          </a:p>
        </p:txBody>
      </p:sp>
      <p:cxnSp>
        <p:nvCxnSpPr>
          <p:cNvPr id="155" name="直接箭头连接符 154"/>
          <p:cNvCxnSpPr>
            <a:endCxn id="153" idx="0"/>
          </p:cNvCxnSpPr>
          <p:nvPr/>
        </p:nvCxnSpPr>
        <p:spPr>
          <a:xfrm>
            <a:off x="8995961" y="2029334"/>
            <a:ext cx="1" cy="280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/>
          <p:cNvSpPr txBox="1"/>
          <p:nvPr/>
        </p:nvSpPr>
        <p:spPr>
          <a:xfrm>
            <a:off x="7960846" y="5652933"/>
            <a:ext cx="177529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Project Members</a:t>
            </a:r>
            <a:endParaRPr lang="zh-CN" altLang="en-US" sz="1400" dirty="0"/>
          </a:p>
        </p:txBody>
      </p:sp>
      <p:cxnSp>
        <p:nvCxnSpPr>
          <p:cNvPr id="158" name="直接箭头连接符 157"/>
          <p:cNvCxnSpPr/>
          <p:nvPr/>
        </p:nvCxnSpPr>
        <p:spPr>
          <a:xfrm>
            <a:off x="9435900" y="2076424"/>
            <a:ext cx="0" cy="3576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9518732" y="3933152"/>
            <a:ext cx="895117" cy="30777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Processor</a:t>
            </a:r>
            <a:endParaRPr lang="zh-CN" altLang="en-US" sz="1400" dirty="0"/>
          </a:p>
        </p:txBody>
      </p:sp>
      <p:cxnSp>
        <p:nvCxnSpPr>
          <p:cNvPr id="161" name="直接箭头连接符 160"/>
          <p:cNvCxnSpPr/>
          <p:nvPr/>
        </p:nvCxnSpPr>
        <p:spPr>
          <a:xfrm>
            <a:off x="9736140" y="2029334"/>
            <a:ext cx="0" cy="190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文本框 162"/>
          <p:cNvSpPr txBox="1"/>
          <p:nvPr/>
        </p:nvSpPr>
        <p:spPr>
          <a:xfrm>
            <a:off x="9875839" y="2526837"/>
            <a:ext cx="66396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Export</a:t>
            </a:r>
            <a:endParaRPr lang="zh-CN" altLang="en-US" sz="1400" dirty="0"/>
          </a:p>
        </p:txBody>
      </p:sp>
      <p:cxnSp>
        <p:nvCxnSpPr>
          <p:cNvPr id="165" name="直接箭头连接符 164"/>
          <p:cNvCxnSpPr>
            <a:endCxn id="163" idx="0"/>
          </p:cNvCxnSpPr>
          <p:nvPr/>
        </p:nvCxnSpPr>
        <p:spPr>
          <a:xfrm>
            <a:off x="10207821" y="2083279"/>
            <a:ext cx="0" cy="443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文本框 166"/>
          <p:cNvSpPr txBox="1"/>
          <p:nvPr/>
        </p:nvSpPr>
        <p:spPr>
          <a:xfrm>
            <a:off x="9962571" y="3270849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69" name="直接箭头连接符 168"/>
          <p:cNvCxnSpPr/>
          <p:nvPr/>
        </p:nvCxnSpPr>
        <p:spPr>
          <a:xfrm>
            <a:off x="10623473" y="2058726"/>
            <a:ext cx="0" cy="119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文本框 169"/>
          <p:cNvSpPr txBox="1"/>
          <p:nvPr/>
        </p:nvSpPr>
        <p:spPr>
          <a:xfrm>
            <a:off x="9917905" y="4979119"/>
            <a:ext cx="1237775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Comment</a:t>
            </a:r>
            <a:endParaRPr lang="zh-CN" altLang="en-US" sz="1400" dirty="0"/>
          </a:p>
        </p:txBody>
      </p:sp>
      <p:cxnSp>
        <p:nvCxnSpPr>
          <p:cNvPr id="172" name="直接箭头连接符 171"/>
          <p:cNvCxnSpPr/>
          <p:nvPr/>
        </p:nvCxnSpPr>
        <p:spPr>
          <a:xfrm>
            <a:off x="10958513" y="2076424"/>
            <a:ext cx="0" cy="2913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/>
        </p:nvSpPr>
        <p:spPr>
          <a:xfrm>
            <a:off x="11012943" y="445538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75" name="直接箭头连接符 174"/>
          <p:cNvCxnSpPr/>
          <p:nvPr/>
        </p:nvCxnSpPr>
        <p:spPr>
          <a:xfrm>
            <a:off x="11344736" y="2029334"/>
            <a:ext cx="0" cy="2565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文本框 175"/>
          <p:cNvSpPr txBox="1"/>
          <p:nvPr/>
        </p:nvSpPr>
        <p:spPr>
          <a:xfrm>
            <a:off x="11476222" y="2572854"/>
            <a:ext cx="52290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Help</a:t>
            </a:r>
            <a:endParaRPr lang="zh-CN" altLang="en-US" sz="1400" dirty="0"/>
          </a:p>
        </p:txBody>
      </p:sp>
      <p:cxnSp>
        <p:nvCxnSpPr>
          <p:cNvPr id="178" name="直接箭头连接符 177"/>
          <p:cNvCxnSpPr>
            <a:endCxn id="176" idx="0"/>
          </p:cNvCxnSpPr>
          <p:nvPr/>
        </p:nvCxnSpPr>
        <p:spPr>
          <a:xfrm>
            <a:off x="11736973" y="2052879"/>
            <a:ext cx="699" cy="519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本框 181"/>
          <p:cNvSpPr txBox="1"/>
          <p:nvPr/>
        </p:nvSpPr>
        <p:spPr>
          <a:xfrm>
            <a:off x="3601721" y="2349662"/>
            <a:ext cx="55496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Issue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481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17031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655657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01/01/2017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7247829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01/07/2018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7975797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941546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1023461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11112794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8629946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4529432" y="3583208"/>
            <a:ext cx="1537992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700" b="1">
                <a:solidFill>
                  <a:schemeClr val="tx1"/>
                </a:solidFill>
              </a:rPr>
              <a:t>15066081 – Speed Sensor, Air</a:t>
            </a:r>
            <a:endParaRPr lang="zh-CN" altLang="en-US" sz="7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21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Tasks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58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Level Settings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44600" y="2036098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1752600" y="2911957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</a:t>
            </a:r>
            <a:endParaRPr lang="zh-CN" altLang="en-US" sz="1400" dirty="0"/>
          </a:p>
        </p:txBody>
      </p:sp>
      <p:cxnSp>
        <p:nvCxnSpPr>
          <p:cNvPr id="8" name="肘形连接符 7"/>
          <p:cNvCxnSpPr>
            <a:stCxn id="5" idx="2"/>
            <a:endCxn id="6" idx="0"/>
          </p:cNvCxnSpPr>
          <p:nvPr/>
        </p:nvCxnSpPr>
        <p:spPr>
          <a:xfrm rot="16200000" flipH="1">
            <a:off x="2032221" y="2378777"/>
            <a:ext cx="558359" cy="50800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流程图: 终止 10"/>
          <p:cNvSpPr/>
          <p:nvPr/>
        </p:nvSpPr>
        <p:spPr>
          <a:xfrm>
            <a:off x="6083300" y="2069658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 Main Task</a:t>
            </a:r>
            <a:endParaRPr lang="zh-CN" altLang="en-US" sz="1400" dirty="0"/>
          </a:p>
        </p:txBody>
      </p:sp>
      <p:sp>
        <p:nvSpPr>
          <p:cNvPr id="12" name="流程图: 终止 11"/>
          <p:cNvSpPr/>
          <p:nvPr/>
        </p:nvSpPr>
        <p:spPr>
          <a:xfrm>
            <a:off x="6604000" y="2945517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Tasks</a:t>
            </a:r>
            <a:endParaRPr lang="zh-CN" altLang="en-US" sz="1400" dirty="0"/>
          </a:p>
        </p:txBody>
      </p:sp>
      <p:sp>
        <p:nvSpPr>
          <p:cNvPr id="13" name="流程图: 终止 12"/>
          <p:cNvSpPr/>
          <p:nvPr/>
        </p:nvSpPr>
        <p:spPr>
          <a:xfrm>
            <a:off x="7226300" y="3821376"/>
            <a:ext cx="29591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Main Tasks</a:t>
            </a:r>
            <a:endParaRPr lang="zh-CN" altLang="en-US" sz="1400" dirty="0"/>
          </a:p>
        </p:txBody>
      </p:sp>
      <p:sp>
        <p:nvSpPr>
          <p:cNvPr id="14" name="流程图: 终止 13"/>
          <p:cNvSpPr/>
          <p:nvPr/>
        </p:nvSpPr>
        <p:spPr>
          <a:xfrm>
            <a:off x="7988300" y="4697235"/>
            <a:ext cx="27813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Tasks</a:t>
            </a:r>
            <a:endParaRPr lang="zh-CN" altLang="en-US" sz="1400" dirty="0"/>
          </a:p>
        </p:txBody>
      </p:sp>
      <p:cxnSp>
        <p:nvCxnSpPr>
          <p:cNvPr id="16" name="肘形连接符 15"/>
          <p:cNvCxnSpPr>
            <a:stCxn id="11" idx="2"/>
            <a:endCxn id="12" idx="0"/>
          </p:cNvCxnSpPr>
          <p:nvPr/>
        </p:nvCxnSpPr>
        <p:spPr>
          <a:xfrm rot="16200000" flipH="1">
            <a:off x="7093171" y="2405987"/>
            <a:ext cx="558359" cy="520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2" idx="2"/>
            <a:endCxn id="13" idx="0"/>
          </p:cNvCxnSpPr>
          <p:nvPr/>
        </p:nvCxnSpPr>
        <p:spPr>
          <a:xfrm rot="16200000" flipH="1">
            <a:off x="7890096" y="3005621"/>
            <a:ext cx="558359" cy="10731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3" idx="2"/>
            <a:endCxn id="14" idx="0"/>
          </p:cNvCxnSpPr>
          <p:nvPr/>
        </p:nvCxnSpPr>
        <p:spPr>
          <a:xfrm rot="16200000" flipH="1">
            <a:off x="8763221" y="4081505"/>
            <a:ext cx="558359" cy="673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276600" y="2228407"/>
            <a:ext cx="25019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3771900" y="3104266"/>
            <a:ext cx="25146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 rot="19710860">
            <a:off x="2226594" y="3387371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 rot="19710860">
            <a:off x="442243" y="2476894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 rot="19710860">
            <a:off x="7762110" y="154901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 rot="19710860">
            <a:off x="8332495" y="24248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 rot="19710860">
            <a:off x="9425307" y="2819387"/>
            <a:ext cx="2461443" cy="46166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PPAP could be 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 rot="19710860">
            <a:off x="10476985" y="42786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448531" y="2540611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942328" y="340529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26400" y="4309838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576784" y="248918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01265" y="4945270"/>
            <a:ext cx="945836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Atomic Task</a:t>
            </a:r>
            <a:endParaRPr lang="zh-CN" altLang="en-US" sz="1200" b="1" dirty="0"/>
          </a:p>
        </p:txBody>
      </p:sp>
      <p:sp>
        <p:nvSpPr>
          <p:cNvPr id="42" name="文本框 41"/>
          <p:cNvSpPr txBox="1"/>
          <p:nvPr/>
        </p:nvSpPr>
        <p:spPr>
          <a:xfrm>
            <a:off x="6368969" y="4020118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3" name="文本框 42"/>
          <p:cNvSpPr txBox="1"/>
          <p:nvPr/>
        </p:nvSpPr>
        <p:spPr>
          <a:xfrm>
            <a:off x="5734780" y="3158670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4" name="文本框 43"/>
          <p:cNvSpPr txBox="1"/>
          <p:nvPr/>
        </p:nvSpPr>
        <p:spPr>
          <a:xfrm>
            <a:off x="5208674" y="1874574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49848834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Status Settings</a:t>
            </a:r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5336853" y="2021515"/>
            <a:ext cx="2607948" cy="2644776"/>
            <a:chOff x="2407916" y="1755773"/>
            <a:chExt cx="2607948" cy="2644776"/>
          </a:xfrm>
        </p:grpSpPr>
        <p:grpSp>
          <p:nvGrpSpPr>
            <p:cNvPr id="5" name="组合 4"/>
            <p:cNvGrpSpPr/>
            <p:nvPr/>
          </p:nvGrpSpPr>
          <p:grpSpPr>
            <a:xfrm>
              <a:off x="2407919" y="1755773"/>
              <a:ext cx="2607945" cy="2644776"/>
              <a:chOff x="1097280" y="1473200"/>
              <a:chExt cx="1760220" cy="264477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097280" y="1879599"/>
                <a:ext cx="1760220" cy="2238377"/>
              </a:xfrm>
              <a:prstGeom prst="rect">
                <a:avLst/>
              </a:prstGeom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097280" y="1473200"/>
                <a:ext cx="1760220" cy="381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Status Of  Task</a:t>
                </a:r>
                <a:endParaRPr lang="zh-CN" altLang="en-US" sz="1400" dirty="0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407916" y="2162171"/>
              <a:ext cx="2607948" cy="1395406"/>
              <a:chOff x="6022652" y="2362198"/>
              <a:chExt cx="2607948" cy="1523271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6022655" y="2362198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1400" dirty="0" smtClean="0">
                    <a:solidFill>
                      <a:schemeClr val="tx1"/>
                    </a:solidFill>
                  </a:rPr>
                  <a:t>ew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22653" y="2743200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In Processing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6022652" y="3123459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Reopen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6022652" y="3504464"/>
                <a:ext cx="2607945" cy="38100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Closed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6" name="文本框 35"/>
          <p:cNvSpPr txBox="1"/>
          <p:nvPr/>
        </p:nvSpPr>
        <p:spPr>
          <a:xfrm>
            <a:off x="8748090" y="1496085"/>
            <a:ext cx="1989647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Created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8748090" y="2413158"/>
            <a:ext cx="208704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Assigned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8748090" y="3330231"/>
            <a:ext cx="2208040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Reopened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8748090" y="4247304"/>
            <a:ext cx="187865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Closed</a:t>
            </a:r>
            <a:endParaRPr lang="zh-CN" altLang="en-US" dirty="0"/>
          </a:p>
        </p:txBody>
      </p:sp>
      <p:cxnSp>
        <p:nvCxnSpPr>
          <p:cNvPr id="42" name="直接箭头连接符 41"/>
          <p:cNvCxnSpPr>
            <a:stCxn id="29" idx="3"/>
            <a:endCxn id="36" idx="1"/>
          </p:cNvCxnSpPr>
          <p:nvPr/>
        </p:nvCxnSpPr>
        <p:spPr>
          <a:xfrm flipV="1">
            <a:off x="7944801" y="1680751"/>
            <a:ext cx="803289" cy="921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0" idx="3"/>
            <a:endCxn id="37" idx="1"/>
          </p:cNvCxnSpPr>
          <p:nvPr/>
        </p:nvCxnSpPr>
        <p:spPr>
          <a:xfrm flipV="1">
            <a:off x="7944799" y="2597824"/>
            <a:ext cx="803291" cy="353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32" idx="3"/>
            <a:endCxn id="39" idx="1"/>
          </p:cNvCxnSpPr>
          <p:nvPr/>
        </p:nvCxnSpPr>
        <p:spPr>
          <a:xfrm>
            <a:off x="7944798" y="3299783"/>
            <a:ext cx="803292" cy="215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3" idx="3"/>
            <a:endCxn id="40" idx="1"/>
          </p:cNvCxnSpPr>
          <p:nvPr/>
        </p:nvCxnSpPr>
        <p:spPr>
          <a:xfrm>
            <a:off x="7944798" y="3648808"/>
            <a:ext cx="803292" cy="78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926443" y="204382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Main Task</a:t>
            </a:r>
            <a:endParaRPr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926443" y="280192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Task</a:t>
            </a:r>
            <a:endParaRPr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926443" y="356001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926443" y="431811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12" name="直接箭头连接符 11"/>
          <p:cNvCxnSpPr>
            <a:stCxn id="4" idx="1"/>
            <a:endCxn id="6" idx="3"/>
          </p:cNvCxnSpPr>
          <p:nvPr/>
        </p:nvCxnSpPr>
        <p:spPr>
          <a:xfrm flipH="1">
            <a:off x="3612493" y="2212015"/>
            <a:ext cx="1724363" cy="16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4" idx="1"/>
            <a:endCxn id="21" idx="3"/>
          </p:cNvCxnSpPr>
          <p:nvPr/>
        </p:nvCxnSpPr>
        <p:spPr>
          <a:xfrm flipH="1">
            <a:off x="3612493" y="2212015"/>
            <a:ext cx="1724363" cy="774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4" idx="1"/>
            <a:endCxn id="22" idx="3"/>
          </p:cNvCxnSpPr>
          <p:nvPr/>
        </p:nvCxnSpPr>
        <p:spPr>
          <a:xfrm flipH="1">
            <a:off x="3612493" y="2212015"/>
            <a:ext cx="1724363" cy="1532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4" idx="1"/>
            <a:endCxn id="23" idx="3"/>
          </p:cNvCxnSpPr>
          <p:nvPr/>
        </p:nvCxnSpPr>
        <p:spPr>
          <a:xfrm flipH="1">
            <a:off x="3612493" y="2212015"/>
            <a:ext cx="1724363" cy="2290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360841" y="5562438"/>
            <a:ext cx="5064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Unique Task Status Definition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25020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2029590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200025" y="2271932"/>
            <a:ext cx="1825723" cy="2057054"/>
            <a:chOff x="200025" y="2286000"/>
            <a:chExt cx="2336006" cy="2057054"/>
          </a:xfrm>
        </p:grpSpPr>
        <p:sp>
          <p:nvSpPr>
            <p:cNvPr id="13" name="矩形 12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200025" y="382870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200025" y="408587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848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00401" y="224375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 flipV="1">
            <a:off x="2443163" y="2523157"/>
            <a:ext cx="757238" cy="14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386513" y="2502346"/>
            <a:ext cx="428624" cy="20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3759218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372476" y="2700165"/>
            <a:ext cx="871537" cy="1307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0001250" y="297816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 1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0098405" y="510739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955289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86126" y="265412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>
            <a:off x="2443163" y="2671588"/>
            <a:ext cx="842963" cy="261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3286126" y="1771475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4" idx="3"/>
            <a:endCxn id="10" idx="1"/>
          </p:cNvCxnSpPr>
          <p:nvPr/>
        </p:nvCxnSpPr>
        <p:spPr>
          <a:xfrm flipV="1">
            <a:off x="2443163" y="2050876"/>
            <a:ext cx="842963" cy="620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5" name="直接箭头连接符 14"/>
          <p:cNvCxnSpPr>
            <a:stCxn id="13" idx="1"/>
            <a:endCxn id="10" idx="3"/>
          </p:cNvCxnSpPr>
          <p:nvPr/>
        </p:nvCxnSpPr>
        <p:spPr>
          <a:xfrm flipH="1" flipV="1">
            <a:off x="6472238" y="2050876"/>
            <a:ext cx="342899" cy="451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472238" y="2502346"/>
            <a:ext cx="342899" cy="431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Main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4707729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486775" y="2671588"/>
            <a:ext cx="757238" cy="2284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main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main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 rot="19605152">
            <a:off x="-637982" y="1943889"/>
            <a:ext cx="9649785" cy="197927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Deprecated solution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Need more discussion on this topic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Main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953735"/>
            <a:ext cx="990996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200024" y="2307382"/>
            <a:ext cx="198664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698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8722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Tree in Explore Tree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组合 10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84" name="组合 8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62" name="肘形连接符 61"/>
              <p:cNvCxnSpPr>
                <a:stCxn id="12" idx="1"/>
                <a:endCxn id="3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肘形连接符 64"/>
              <p:cNvCxnSpPr>
                <a:stCxn id="12" idx="1"/>
                <a:endCxn id="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肘形连接符 68"/>
              <p:cNvCxnSpPr>
                <a:stCxn id="12" idx="1"/>
                <a:endCxn id="5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肘形连接符 70"/>
              <p:cNvCxnSpPr>
                <a:stCxn id="12" idx="1"/>
                <a:endCxn id="5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文本框 69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" name="直接连接符 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5" idx="1"/>
                <a:endCxn id="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3" name="直接连接符 82"/>
              <p:cNvCxnSpPr>
                <a:stCxn id="81" idx="1"/>
                <a:endCxn id="8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2" name="直接连接符 10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01" idx="1"/>
                <a:endCxn id="10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直接连接符 6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>
              <a:endCxn id="70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>
              <a:endCxn id="7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椭圆 7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标注 110"/>
          <p:cNvSpPr/>
          <p:nvPr/>
        </p:nvSpPr>
        <p:spPr>
          <a:xfrm>
            <a:off x="3073400" y="2692125"/>
            <a:ext cx="3568244" cy="918878"/>
          </a:xfrm>
          <a:prstGeom prst="wedgeRectCallout">
            <a:avLst>
              <a:gd name="adj1" fmla="val -75288"/>
              <a:gd name="adj2" fmla="val -7018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Project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矩形标注 111"/>
          <p:cNvSpPr/>
          <p:nvPr/>
        </p:nvSpPr>
        <p:spPr>
          <a:xfrm>
            <a:off x="4490136" y="3835007"/>
            <a:ext cx="3568244" cy="918878"/>
          </a:xfrm>
          <a:prstGeom prst="wedgeRectCallout">
            <a:avLst>
              <a:gd name="adj1" fmla="val -132590"/>
              <a:gd name="adj2" fmla="val -8815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Part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3" name="矩形标注 112"/>
          <p:cNvSpPr/>
          <p:nvPr/>
        </p:nvSpPr>
        <p:spPr>
          <a:xfrm>
            <a:off x="3735066" y="5123798"/>
            <a:ext cx="4476339" cy="918878"/>
          </a:xfrm>
          <a:prstGeom prst="wedgeRectCallout">
            <a:avLst>
              <a:gd name="adj1" fmla="val -105365"/>
              <a:gd name="adj2" fmla="val -15449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APAP/PPAP/PPQP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8" name="矩形 6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流程图: 摘录 75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46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List View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6946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6123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5789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5609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458850"/>
              </p:ext>
            </p:extLst>
          </p:nvPr>
        </p:nvGraphicFramePr>
        <p:xfrm>
          <a:off x="1918188" y="2953735"/>
          <a:ext cx="10054330" cy="290763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122397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53045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13512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28858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04671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858633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834446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86468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625590" y="2421317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9" name="文本框 68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200"/>
              </a:lvl1pPr>
            </a:lstStyle>
            <a:p>
              <a:r>
                <a:rPr lang="en-US" altLang="zh-CN" dirty="0"/>
                <a:t>Edit</a:t>
              </a:r>
              <a:endParaRPr lang="zh-CN" altLang="en-US" dirty="0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2185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263705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5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4342" y="1821475"/>
            <a:ext cx="10415584" cy="4077880"/>
            <a:chOff x="414342" y="1821475"/>
            <a:chExt cx="10415584" cy="4077880"/>
          </a:xfrm>
        </p:grpSpPr>
        <p:grpSp>
          <p:nvGrpSpPr>
            <p:cNvPr id="199" name="组合 198"/>
            <p:cNvGrpSpPr/>
            <p:nvPr/>
          </p:nvGrpSpPr>
          <p:grpSpPr>
            <a:xfrm>
              <a:off x="414342" y="1821475"/>
              <a:ext cx="10415584" cy="4077880"/>
              <a:chOff x="648100" y="1821475"/>
              <a:chExt cx="8797493" cy="4319214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648100" y="1821475"/>
                <a:ext cx="8797493" cy="4319214"/>
                <a:chOff x="2157413" y="1671638"/>
                <a:chExt cx="8043862" cy="4171950"/>
              </a:xfrm>
            </p:grpSpPr>
            <p:sp>
              <p:nvSpPr>
                <p:cNvPr id="228" name="流程图: 过程 227"/>
                <p:cNvSpPr/>
                <p:nvPr/>
              </p:nvSpPr>
              <p:spPr>
                <a:xfrm>
                  <a:off x="2157413" y="1671638"/>
                  <a:ext cx="8043862" cy="417195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9" name="流程图: 过程 228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Comment</a:t>
                  </a:r>
                  <a:endParaRPr lang="zh-CN" altLang="en-US" sz="1400" dirty="0"/>
                </a:p>
              </p:txBody>
            </p:sp>
          </p:grpSp>
          <p:grpSp>
            <p:nvGrpSpPr>
              <p:cNvPr id="207" name="组合 206"/>
              <p:cNvGrpSpPr/>
              <p:nvPr/>
            </p:nvGrpSpPr>
            <p:grpSpPr>
              <a:xfrm>
                <a:off x="9181700" y="1872170"/>
                <a:ext cx="180000" cy="180000"/>
                <a:chOff x="11712535" y="472099"/>
                <a:chExt cx="810347" cy="757164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1712535" y="472099"/>
                  <a:ext cx="796885" cy="757164"/>
                </a:xfrm>
                <a:prstGeom prst="rect">
                  <a:avLst/>
                </a:prstGeom>
                <a:solidFill>
                  <a:schemeClr val="bg1"/>
                </a:solidFill>
                <a:ln w="190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220" name="直接连接符 219"/>
                <p:cNvCxnSpPr/>
                <p:nvPr/>
              </p:nvCxnSpPr>
              <p:spPr>
                <a:xfrm>
                  <a:off x="11719266" y="486683"/>
                  <a:ext cx="803616" cy="74033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直接连接符 226"/>
                <p:cNvCxnSpPr/>
                <p:nvPr/>
              </p:nvCxnSpPr>
              <p:spPr>
                <a:xfrm flipH="1">
                  <a:off x="11719266" y="472099"/>
                  <a:ext cx="803616" cy="73718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32" name="组合 231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35" name="流程图: 过程 234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6" name="文本框 235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46" name="组合 245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47" name="流程图: 过程 246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8" name="文本框 247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49" name="组合 248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0" name="流程图: 过程 249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1" name="文本框 250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2" name="圆角矩形 25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3" name="圆角矩形 25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7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204" name="组合 20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228" name="流程图: 过程 227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流程图: 过程 2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207" name="组合 20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8" name="矩形 20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0" name="直接连接符 219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直接连接符 2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2" name="组合 231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235" name="流程图: 过程 234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246" name="圆角矩形 245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圆角矩形 247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9" name="圆角矩形 248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50" name="十字形 249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1" name="组合 250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252" name="直接连接符 251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组合 253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255" name="直接连接符 254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组合 256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258" name="流程图: 过程 257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文本框 258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261" name="圆角矩形 260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62" name="圆角矩形 261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流程图: 过程 26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4" name="流程图: 过程 26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5" name="十字形 26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6" name="组合 265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267" name="直接连接符 266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9" name="组合 268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270" name="直接连接符 26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2" name="组合 271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273" name="文本框 272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4" name="流程图: 过程 273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2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276" name="文本框 275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7" name="流程图: 过程 276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8" name="文本框 277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79" name="文本框 278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80" name="文本框 279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1" name="文本框 280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2" name="文本框 281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3" name="流程图: 过程 282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4" name="流程图: 过程 283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5" name="流程图: 过程 284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286" name="组合 285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287" name="文本框 28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88" name="流程图: 过程 28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9" name="流程图: 过程 288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90" name="流程图: 过程 28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291" name="组合 290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292" name="文本框 291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3" name="流程图: 过程 292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4" name="组合 293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295" name="文本框 29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6" name="流程图: 过程 29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7" name="文本框 296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98" name="文本框 297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299" name="组合 298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300" name="文本框 299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301" name="流程图: 过程 300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166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99" name="圆角矩形 198"/>
          <p:cNvSpPr/>
          <p:nvPr/>
        </p:nvSpPr>
        <p:spPr>
          <a:xfrm>
            <a:off x="4836868" y="57897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00" name="文本框 199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8" name="表格 2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49901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19" name="组合 218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29" name="流程图: 过程 22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矩形 22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流程图: 合并 23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流程图: 合并 23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37" name="组合 236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0" name="流程图: 过程 239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1" name="文本框 24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38" name="流程图: 过程 237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39" name="流程图: 过程 238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2" name="组合 241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3" name="流程图: 过程 24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矩形 24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流程图: 合并 24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411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1402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798033" y="355605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53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Organization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Organization (crud)</a:t>
            </a:r>
          </a:p>
          <a:p>
            <a:r>
              <a:rPr lang="en-US" altLang="zh-CN" dirty="0" smtClean="0"/>
              <a:t>Organizations &amp; suppliers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9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975781"/>
              </p:ext>
            </p:extLst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48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914598" y="1877633"/>
            <a:ext cx="10415584" cy="4077880"/>
            <a:chOff x="414342" y="1821475"/>
            <a:chExt cx="10415584" cy="4077880"/>
          </a:xfrm>
        </p:grpSpPr>
        <p:grpSp>
          <p:nvGrpSpPr>
            <p:cNvPr id="218" name="组合 217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65" name="流程图: 过程 26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流程图: 过程 26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63" name="流程图: 过程 262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4" name="文本框 263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32" name="组合 231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61" name="流程图: 过程 260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2" name="文本框 261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35" name="组合 23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9" name="流程图: 过程 258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文本框 259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7" name="圆角矩形 256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8" name="圆角矩形 257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67" name="十字形 266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10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</a:t>
            </a:r>
            <a:endParaRPr lang="zh-CN" altLang="en-US" sz="11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768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Configure Auditing Process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APQP</a:t>
              </a:r>
              <a:endParaRPr lang="zh-CN" altLang="en-US" sz="1100" dirty="0"/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PPAP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63" name="组合 262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64" name="组合 263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66" name="直接连接符 26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5" name="流程图: 合并 26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71" name="组合 270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72" name="流程图: 过程 27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Tommy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73" name="组合 27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74" name="组合 27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76" name="直接连接符 27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直接连接符 27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流程图: 合并 274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78" name="组合 27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79" name="流程图: 过程 27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81" name="组合 28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83" name="直接连接符 28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流程图: 合并 28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491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821475"/>
            <a:ext cx="10415584" cy="4330387"/>
            <a:chOff x="2157413" y="1671638"/>
            <a:chExt cx="8043862" cy="3920692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671638"/>
              <a:ext cx="8043862" cy="3920692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Part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2" name="圆角矩形 231"/>
          <p:cNvSpPr/>
          <p:nvPr/>
        </p:nvSpPr>
        <p:spPr>
          <a:xfrm>
            <a:off x="4769442" y="563846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98" name="文本框 197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9" name="表格 2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984578"/>
              </p:ext>
            </p:extLst>
          </p:nvPr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10415587" y="3971295"/>
            <a:ext cx="142435" cy="1040133"/>
            <a:chOff x="10415587" y="3971295"/>
            <a:chExt cx="142435" cy="1040133"/>
          </a:xfrm>
        </p:grpSpPr>
        <p:sp>
          <p:nvSpPr>
            <p:cNvPr id="231" name="流程图: 过程 230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9" name="组合 238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41" name="组合 240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4" name="流程图: 过程 243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5" name="文本框 244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42" name="流程图: 过程 241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43" name="流程图: 过程 242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7" name="流程图: 过程 24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矩形 24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流程图: 合并 249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7" name="十字形 196"/>
          <p:cNvSpPr/>
          <p:nvPr/>
        </p:nvSpPr>
        <p:spPr>
          <a:xfrm rot="18798906">
            <a:off x="10581442" y="192140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7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8957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07651" y="4158310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44568" y="2286419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12150" y="236104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817" y="2300772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8495" y="2818464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7898"/>
              </p:ext>
            </p:extLst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75" name="组合 17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77" name="直接连接符 17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接连接符 17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6" name="流程图: 合并 17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2727229" y="2387738"/>
            <a:ext cx="281190" cy="84129"/>
            <a:chOff x="2739095" y="3380865"/>
            <a:chExt cx="281190" cy="84129"/>
          </a:xfrm>
        </p:grpSpPr>
        <p:grpSp>
          <p:nvGrpSpPr>
            <p:cNvPr id="180" name="组合 179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流程图: 合并 18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02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64112" y="372458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399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37810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APQP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739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956904" y="1877633"/>
            <a:ext cx="10415584" cy="4077880"/>
            <a:chOff x="414342" y="1821475"/>
            <a:chExt cx="10415584" cy="407788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73" name="组合 172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0" name="流程图: 过程 18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76" name="圆角矩形 175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7" name="圆角矩形 176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99" name="十字形 19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4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Organization </a:t>
            </a:r>
            <a:r>
              <a:rPr lang="en-US" altLang="zh-CN" dirty="0" smtClean="0"/>
              <a:t>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17700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902366"/>
            <a:ext cx="705495" cy="18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Chart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Click Org Icon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Org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Org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4742794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Org Chart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28305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18475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4822576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038939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4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653751"/>
              </p:ext>
            </p:extLst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416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 Information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924522" y="1642330"/>
            <a:ext cx="10037632" cy="3592538"/>
            <a:chOff x="81557" y="1821474"/>
            <a:chExt cx="10748370" cy="352051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81557" y="1821474"/>
              <a:ext cx="10748370" cy="3520510"/>
              <a:chOff x="1900406" y="1671637"/>
              <a:chExt cx="8300870" cy="3601722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1900406" y="1671637"/>
                <a:ext cx="8300870" cy="360172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流程图: 过程 224"/>
              <p:cNvSpPr/>
              <p:nvPr/>
            </p:nvSpPr>
            <p:spPr>
              <a:xfrm>
                <a:off x="1900406" y="1675375"/>
                <a:ext cx="8300868" cy="29550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Drawing</a:t>
                </a:r>
                <a:endParaRPr lang="zh-CN" altLang="en-US" sz="1400" dirty="0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522025" y="2299316"/>
              <a:ext cx="8194022" cy="657319"/>
              <a:chOff x="2815942" y="2242283"/>
              <a:chExt cx="8194022" cy="657319"/>
            </a:xfrm>
          </p:grpSpPr>
          <p:sp>
            <p:nvSpPr>
              <p:cNvPr id="222" name="流程图: 过程 221"/>
              <p:cNvSpPr/>
              <p:nvPr/>
            </p:nvSpPr>
            <p:spPr>
              <a:xfrm>
                <a:off x="4927756" y="2694032"/>
                <a:ext cx="6082208" cy="20557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>
                    <a:solidFill>
                      <a:schemeClr val="tx1"/>
                    </a:solidFill>
                  </a:rPr>
                  <a:t>C:\Users\Steve\Documents\My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work\01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Original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Requirements\001.docx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3" name="文本框 222"/>
              <p:cNvSpPr txBox="1"/>
              <p:nvPr/>
            </p:nvSpPr>
            <p:spPr>
              <a:xfrm>
                <a:off x="2815942" y="2242283"/>
                <a:ext cx="1197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File System:</a:t>
                </a:r>
                <a:endParaRPr lang="zh-CN" altLang="en-US" sz="1100" dirty="0"/>
              </a:p>
            </p:txBody>
          </p:sp>
        </p:grpSp>
        <p:sp>
          <p:nvSpPr>
            <p:cNvPr id="206" name="圆角矩形 205"/>
            <p:cNvSpPr/>
            <p:nvPr/>
          </p:nvSpPr>
          <p:spPr>
            <a:xfrm>
              <a:off x="8901784" y="2747733"/>
              <a:ext cx="1087163" cy="19352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Browse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460103" y="2264427"/>
              <a:ext cx="10266959" cy="104708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8" name="组合 207"/>
            <p:cNvGrpSpPr/>
            <p:nvPr/>
          </p:nvGrpSpPr>
          <p:grpSpPr>
            <a:xfrm>
              <a:off x="460104" y="3594723"/>
              <a:ext cx="7535823" cy="617015"/>
              <a:chOff x="2744499" y="2713777"/>
              <a:chExt cx="7535823" cy="617015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4942050" y="3094096"/>
                <a:ext cx="5338272" cy="236696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Https://QMS:9001/public/APAP/sample/kkjfkljaskjfjo940803284820kldfjksjd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1" name="文本框 220"/>
              <p:cNvSpPr txBox="1"/>
              <p:nvPr/>
            </p:nvSpPr>
            <p:spPr>
              <a:xfrm>
                <a:off x="2744499" y="2713777"/>
                <a:ext cx="146867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External System:</a:t>
                </a:r>
                <a:endParaRPr lang="zh-CN" altLang="en-US" sz="1100" dirty="0"/>
              </a:p>
            </p:txBody>
          </p:sp>
        </p:grpSp>
        <p:sp>
          <p:nvSpPr>
            <p:cNvPr id="209" name="圆角矩形 208"/>
            <p:cNvSpPr/>
            <p:nvPr/>
          </p:nvSpPr>
          <p:spPr>
            <a:xfrm>
              <a:off x="4128498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Upload</a:t>
              </a:r>
              <a:endParaRPr lang="zh-CN" altLang="en-US" sz="1400" dirty="0"/>
            </a:p>
          </p:txBody>
        </p:sp>
        <p:sp>
          <p:nvSpPr>
            <p:cNvPr id="210" name="圆角矩形 209"/>
            <p:cNvSpPr/>
            <p:nvPr/>
          </p:nvSpPr>
          <p:spPr>
            <a:xfrm>
              <a:off x="5867324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sp>
          <p:nvSpPr>
            <p:cNvPr id="211" name="圆角矩形 210"/>
            <p:cNvSpPr/>
            <p:nvPr/>
          </p:nvSpPr>
          <p:spPr>
            <a:xfrm>
              <a:off x="460103" y="3516959"/>
              <a:ext cx="10266959" cy="98034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8235349" y="3977748"/>
              <a:ext cx="833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Unique Id:</a:t>
              </a:r>
              <a:endParaRPr lang="zh-CN" altLang="en-US" sz="1100" dirty="0"/>
            </a:p>
          </p:txBody>
        </p:sp>
        <p:sp>
          <p:nvSpPr>
            <p:cNvPr id="213" name="流程图: 过程 212"/>
            <p:cNvSpPr/>
            <p:nvPr/>
          </p:nvSpPr>
          <p:spPr>
            <a:xfrm>
              <a:off x="9038738" y="4006008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dc001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453632" y="3956668"/>
              <a:ext cx="1576084" cy="261610"/>
              <a:chOff x="491739" y="2723183"/>
              <a:chExt cx="1576084" cy="261610"/>
            </a:xfrm>
          </p:grpSpPr>
          <p:sp>
            <p:nvSpPr>
              <p:cNvPr id="218" name="文本框 217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9" name="流程图: 过程 218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491739" y="2723183"/>
              <a:ext cx="1576084" cy="261610"/>
              <a:chOff x="491739" y="2723183"/>
              <a:chExt cx="1576084" cy="261610"/>
            </a:xfrm>
          </p:grpSpPr>
          <p:sp>
            <p:nvSpPr>
              <p:cNvPr id="216" name="文本框 215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7" name="流程图: 过程 216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26" name="十字形 225"/>
          <p:cNvSpPr/>
          <p:nvPr/>
        </p:nvSpPr>
        <p:spPr>
          <a:xfrm rot="18798906">
            <a:off x="11706225" y="167058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72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653322" y="546074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420914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750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42946" y="3621674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46333" y="3902377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160" name="组合 159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2" name="直接连接符 161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1" name="流程图: 合并 160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629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345470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APQP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66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7877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十字形 198"/>
          <p:cNvSpPr/>
          <p:nvPr/>
        </p:nvSpPr>
        <p:spPr>
          <a:xfrm rot="18798906">
            <a:off x="10555550" y="15847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4" name="组合 203"/>
          <p:cNvGrpSpPr/>
          <p:nvPr/>
        </p:nvGrpSpPr>
        <p:grpSpPr>
          <a:xfrm>
            <a:off x="4335884" y="5203037"/>
            <a:ext cx="142435" cy="656514"/>
            <a:chOff x="11444285" y="2527589"/>
            <a:chExt cx="233476" cy="564057"/>
          </a:xfrm>
        </p:grpSpPr>
        <p:sp>
          <p:nvSpPr>
            <p:cNvPr id="207" name="流程图: 过程 20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矩形 20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流程图: 合并 20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783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923970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227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47642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26356" y="3540800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75" name="文本框 74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39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99045" y="59405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6668" y="4273427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0" name="组合 159"/>
          <p:cNvGrpSpPr/>
          <p:nvPr/>
        </p:nvGrpSpPr>
        <p:grpSpPr>
          <a:xfrm>
            <a:off x="2713526" y="2461481"/>
            <a:ext cx="281190" cy="84129"/>
            <a:chOff x="2739095" y="3380865"/>
            <a:chExt cx="281190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6" name="组合 165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8" name="流程图: 过程 167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文本框 168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024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2776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1" name="组合 160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3" name="流程图: 过程 162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2" name="流程图: 合并 161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49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73782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PPAP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3912754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737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1435113695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3" name="组合 6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4" name="文本框 6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5" name="流程图: 合并 6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761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7830" y="600487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1204988" y="1952234"/>
            <a:ext cx="10415584" cy="4077880"/>
            <a:chOff x="414342" y="1821475"/>
            <a:chExt cx="10415584" cy="4077880"/>
          </a:xfrm>
        </p:grpSpPr>
        <p:grpSp>
          <p:nvGrpSpPr>
            <p:cNvPr id="200" name="组合 199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文本框 196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91" name="组合 190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文本框 194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92" name="圆角矩形 19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93" name="圆角矩形 19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361877" y="201483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6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412043" y="3662744"/>
            <a:ext cx="2458106" cy="261610"/>
            <a:chOff x="3412043" y="3662744"/>
            <a:chExt cx="2458106" cy="261610"/>
          </a:xfrm>
        </p:grpSpPr>
        <p:grpSp>
          <p:nvGrpSpPr>
            <p:cNvPr id="160" name="组合 159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3" name="流程图: 合并 162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456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11092" y="59887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50473" y="2235343"/>
            <a:ext cx="10415584" cy="2955763"/>
            <a:chOff x="1165344" y="2536158"/>
            <a:chExt cx="10415584" cy="2955763"/>
          </a:xfrm>
        </p:grpSpPr>
        <p:grpSp>
          <p:nvGrpSpPr>
            <p:cNvPr id="189" name="组合 188"/>
            <p:cNvGrpSpPr/>
            <p:nvPr/>
          </p:nvGrpSpPr>
          <p:grpSpPr>
            <a:xfrm>
              <a:off x="1165344" y="2536158"/>
              <a:ext cx="10415584" cy="2955763"/>
              <a:chOff x="2157413" y="1671639"/>
              <a:chExt cx="8043862" cy="267612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流程图: 过程 19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460750" y="3059378"/>
              <a:ext cx="3549108" cy="261610"/>
              <a:chOff x="2701645" y="2713777"/>
              <a:chExt cx="3549108" cy="26161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9" name="圆角矩形 198"/>
            <p:cNvSpPr/>
            <p:nvPr/>
          </p:nvSpPr>
          <p:spPr>
            <a:xfrm>
              <a:off x="5350703" y="499391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6692658" y="3054122"/>
              <a:ext cx="3669123" cy="261610"/>
              <a:chOff x="2581630" y="2713777"/>
              <a:chExt cx="3669123" cy="261610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255007" y="3570184"/>
              <a:ext cx="3754851" cy="261610"/>
              <a:chOff x="2495902" y="2713777"/>
              <a:chExt cx="3754851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First Time Deliver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6" name="组合 205"/>
            <p:cNvGrpSpPr/>
            <p:nvPr/>
          </p:nvGrpSpPr>
          <p:grpSpPr>
            <a:xfrm>
              <a:off x="6702280" y="3526283"/>
              <a:ext cx="3683410" cy="430887"/>
              <a:chOff x="2567343" y="2656625"/>
              <a:chExt cx="3683410" cy="430887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567343" y="2656625"/>
                <a:ext cx="95918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1455039" y="4198923"/>
              <a:ext cx="3554819" cy="261610"/>
              <a:chOff x="2695934" y="2713777"/>
              <a:chExt cx="3554819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</p:grpSp>
      <p:sp>
        <p:nvSpPr>
          <p:cNvPr id="212" name="十字形 211"/>
          <p:cNvSpPr/>
          <p:nvPr/>
        </p:nvSpPr>
        <p:spPr>
          <a:xfrm rot="18798906">
            <a:off x="11073420" y="234514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79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9004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773412" y="2103270"/>
            <a:ext cx="10415584" cy="2955763"/>
            <a:chOff x="761849" y="2052574"/>
            <a:chExt cx="10415584" cy="2955763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61849" y="2052574"/>
              <a:ext cx="10415584" cy="2955763"/>
              <a:chOff x="2157413" y="1671639"/>
              <a:chExt cx="8043862" cy="2676120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1057255" y="2575794"/>
              <a:ext cx="3549108" cy="261610"/>
              <a:chOff x="2701645" y="2713777"/>
              <a:chExt cx="3549108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3" name="圆角矩形 192"/>
            <p:cNvSpPr/>
            <p:nvPr/>
          </p:nvSpPr>
          <p:spPr>
            <a:xfrm>
              <a:off x="4947208" y="451033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194" name="组合 193"/>
            <p:cNvGrpSpPr/>
            <p:nvPr/>
          </p:nvGrpSpPr>
          <p:grpSpPr>
            <a:xfrm>
              <a:off x="6289163" y="2570538"/>
              <a:ext cx="3669123" cy="261610"/>
              <a:chOff x="2581630" y="2713777"/>
              <a:chExt cx="3669123" cy="261610"/>
            </a:xfrm>
          </p:grpSpPr>
          <p:sp>
            <p:nvSpPr>
              <p:cNvPr id="195" name="流程图: 过程 194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文本框 195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197" name="组合 196"/>
            <p:cNvGrpSpPr/>
            <p:nvPr/>
          </p:nvGrpSpPr>
          <p:grpSpPr>
            <a:xfrm>
              <a:off x="851512" y="3086600"/>
              <a:ext cx="3754851" cy="261610"/>
              <a:chOff x="2495902" y="2713777"/>
              <a:chExt cx="3754851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Part Changed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6270209" y="3042698"/>
              <a:ext cx="3711986" cy="430887"/>
              <a:chOff x="2538767" y="2656624"/>
              <a:chExt cx="3711986" cy="430887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Previously Part Number 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38767" y="2656624"/>
                <a:ext cx="98296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051544" y="3715339"/>
              <a:ext cx="3554819" cy="261610"/>
              <a:chOff x="2695934" y="2713777"/>
              <a:chExt cx="3554819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  <p:sp>
          <p:nvSpPr>
            <p:cNvPr id="206" name="十字形 205"/>
            <p:cNvSpPr/>
            <p:nvPr/>
          </p:nvSpPr>
          <p:spPr>
            <a:xfrm rot="18798906">
              <a:off x="10906330" y="214148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08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 Information</a:t>
              </a:r>
              <a:endParaRPr lang="zh-CN" altLang="en-US" sz="1400" dirty="0"/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733796" y="4860425"/>
            <a:ext cx="3657227" cy="261610"/>
            <a:chOff x="3565697" y="2714647"/>
            <a:chExt cx="3657227" cy="261610"/>
          </a:xfrm>
        </p:grpSpPr>
        <p:sp>
          <p:nvSpPr>
            <p:cNvPr id="182" name="流程图: 过程 181"/>
            <p:cNvSpPr/>
            <p:nvPr/>
          </p:nvSpPr>
          <p:spPr>
            <a:xfrm>
              <a:off x="4430310" y="2731466"/>
              <a:ext cx="2792614" cy="190792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PSW file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83" name="文本框 182"/>
            <p:cNvSpPr txBox="1"/>
            <p:nvPr/>
          </p:nvSpPr>
          <p:spPr>
            <a:xfrm>
              <a:off x="3565697" y="2714647"/>
              <a:ext cx="8954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PSW File :</a:t>
              </a:r>
              <a:endParaRPr lang="zh-CN" altLang="en-US" sz="1100" dirty="0"/>
            </a:p>
          </p:txBody>
        </p:sp>
      </p:grpSp>
      <p:sp>
        <p:nvSpPr>
          <p:cNvPr id="184" name="圆角矩形 183"/>
          <p:cNvSpPr/>
          <p:nvPr/>
        </p:nvSpPr>
        <p:spPr>
          <a:xfrm>
            <a:off x="1575611" y="5197772"/>
            <a:ext cx="860271" cy="21284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6863497" y="60043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7" name="圆角矩形 186"/>
          <p:cNvSpPr/>
          <p:nvPr/>
        </p:nvSpPr>
        <p:spPr>
          <a:xfrm>
            <a:off x="5090853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9" name="组合 178"/>
          <p:cNvGrpSpPr/>
          <p:nvPr/>
        </p:nvGrpSpPr>
        <p:grpSpPr>
          <a:xfrm>
            <a:off x="1165344" y="2536158"/>
            <a:ext cx="10415584" cy="2955763"/>
            <a:chOff x="2157413" y="1671639"/>
            <a:chExt cx="8043862" cy="2676120"/>
          </a:xfrm>
        </p:grpSpPr>
        <p:sp>
          <p:nvSpPr>
            <p:cNvPr id="188" name="流程图: 过程 187"/>
            <p:cNvSpPr/>
            <p:nvPr/>
          </p:nvSpPr>
          <p:spPr>
            <a:xfrm>
              <a:off x="2157413" y="1671639"/>
              <a:ext cx="8043862" cy="2676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流程图: 过程 18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Header Information</a:t>
              </a:r>
              <a:endParaRPr lang="zh-CN" altLang="en-US" sz="14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1460750" y="3059378"/>
            <a:ext cx="3549108" cy="261610"/>
            <a:chOff x="2701645" y="2713777"/>
            <a:chExt cx="3549108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350703" y="499391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94" name="组合 193"/>
          <p:cNvGrpSpPr/>
          <p:nvPr/>
        </p:nvGrpSpPr>
        <p:grpSpPr>
          <a:xfrm>
            <a:off x="6692658" y="3054122"/>
            <a:ext cx="3669123" cy="261610"/>
            <a:chOff x="2581630" y="2713777"/>
            <a:chExt cx="3669123" cy="261610"/>
          </a:xfrm>
        </p:grpSpPr>
        <p:sp>
          <p:nvSpPr>
            <p:cNvPr id="195" name="流程图: 过程 194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6" name="文本框 195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1255007" y="3570184"/>
            <a:ext cx="3754851" cy="261610"/>
            <a:chOff x="2495902" y="2713777"/>
            <a:chExt cx="3754851" cy="261610"/>
          </a:xfrm>
        </p:grpSpPr>
        <p:sp>
          <p:nvSpPr>
            <p:cNvPr id="198" name="流程图: 过程 197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Part Changed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9" name="文本框 198"/>
            <p:cNvSpPr txBox="1"/>
            <p:nvPr/>
          </p:nvSpPr>
          <p:spPr>
            <a:xfrm>
              <a:off x="2495902" y="2713777"/>
              <a:ext cx="10775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Reason:</a:t>
              </a:r>
              <a:endParaRPr lang="zh-CN" altLang="en-US" sz="1100" dirty="0"/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6673704" y="3526282"/>
            <a:ext cx="3711986" cy="430887"/>
            <a:chOff x="2538767" y="2656624"/>
            <a:chExt cx="3711986" cy="430887"/>
          </a:xfrm>
        </p:grpSpPr>
        <p:sp>
          <p:nvSpPr>
            <p:cNvPr id="201" name="流程图: 过程 20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Previously Part Number 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2538767" y="2656624"/>
              <a:ext cx="9829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Previously Part Number :</a:t>
              </a:r>
              <a:endParaRPr lang="zh-CN" altLang="en-US" sz="1100" dirty="0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455039" y="4198923"/>
            <a:ext cx="3554819" cy="261610"/>
            <a:chOff x="2695934" y="2713777"/>
            <a:chExt cx="355481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2695934" y="2713777"/>
              <a:ext cx="8499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Level:</a:t>
              </a:r>
              <a:endParaRPr lang="zh-CN" altLang="en-US" sz="1100" dirty="0"/>
            </a:p>
          </p:txBody>
        </p:sp>
      </p:grpSp>
      <p:sp>
        <p:nvSpPr>
          <p:cNvPr id="206" name="十字形 205"/>
          <p:cNvSpPr/>
          <p:nvPr/>
        </p:nvSpPr>
        <p:spPr>
          <a:xfrm rot="18798906">
            <a:off x="11309825" y="262506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724742" y="1421674"/>
            <a:ext cx="11153821" cy="5017228"/>
            <a:chOff x="2151967" y="1675375"/>
            <a:chExt cx="8452386" cy="3964390"/>
          </a:xfrm>
        </p:grpSpPr>
        <p:sp>
          <p:nvSpPr>
            <p:cNvPr id="208" name="流程图: 过程 207"/>
            <p:cNvSpPr/>
            <p:nvPr/>
          </p:nvSpPr>
          <p:spPr>
            <a:xfrm>
              <a:off x="2151967" y="1819314"/>
              <a:ext cx="8446940" cy="38204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9" name="流程图: 过程 208"/>
            <p:cNvSpPr/>
            <p:nvPr/>
          </p:nvSpPr>
          <p:spPr>
            <a:xfrm>
              <a:off x="2157413" y="1675375"/>
              <a:ext cx="8446940" cy="221361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History Information</a:t>
              </a:r>
              <a:endParaRPr lang="zh-CN" altLang="en-US" sz="1400" dirty="0"/>
            </a:p>
          </p:txBody>
        </p:sp>
      </p:grpSp>
      <p:sp>
        <p:nvSpPr>
          <p:cNvPr id="210" name="十字形 209"/>
          <p:cNvSpPr/>
          <p:nvPr/>
        </p:nvSpPr>
        <p:spPr>
          <a:xfrm rot="18798906">
            <a:off x="11661339" y="150485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1" name="组合 210"/>
          <p:cNvGrpSpPr/>
          <p:nvPr/>
        </p:nvGrpSpPr>
        <p:grpSpPr>
          <a:xfrm>
            <a:off x="1031464" y="1921665"/>
            <a:ext cx="3669123" cy="261610"/>
            <a:chOff x="2581630" y="2713777"/>
            <a:chExt cx="3669123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403958"/>
              </p:ext>
            </p:extLst>
          </p:nvPr>
        </p:nvGraphicFramePr>
        <p:xfrm>
          <a:off x="945177" y="2711449"/>
          <a:ext cx="10717597" cy="32879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1598">
                  <a:extLst>
                    <a:ext uri="{9D8B030D-6E8A-4147-A177-3AD203B41FA5}">
                      <a16:colId xmlns:a16="http://schemas.microsoft.com/office/drawing/2014/main" val="2961631754"/>
                    </a:ext>
                  </a:extLst>
                </a:gridCol>
                <a:gridCol w="3956724">
                  <a:extLst>
                    <a:ext uri="{9D8B030D-6E8A-4147-A177-3AD203B41FA5}">
                      <a16:colId xmlns:a16="http://schemas.microsoft.com/office/drawing/2014/main" val="2242262223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545811187"/>
                    </a:ext>
                  </a:extLst>
                </a:gridCol>
                <a:gridCol w="892029">
                  <a:extLst>
                    <a:ext uri="{9D8B030D-6E8A-4147-A177-3AD203B41FA5}">
                      <a16:colId xmlns:a16="http://schemas.microsoft.com/office/drawing/2014/main" val="503186957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781167400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849362060"/>
                    </a:ext>
                  </a:extLst>
                </a:gridCol>
                <a:gridCol w="655773">
                  <a:extLst>
                    <a:ext uri="{9D8B030D-6E8A-4147-A177-3AD203B41FA5}">
                      <a16:colId xmlns:a16="http://schemas.microsoft.com/office/drawing/2014/main" val="3084485646"/>
                    </a:ext>
                  </a:extLst>
                </a:gridCol>
                <a:gridCol w="618238">
                  <a:extLst>
                    <a:ext uri="{9D8B030D-6E8A-4147-A177-3AD203B41FA5}">
                      <a16:colId xmlns:a16="http://schemas.microsoft.com/office/drawing/2014/main" val="3726550534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2357400489"/>
                    </a:ext>
                  </a:extLst>
                </a:gridCol>
                <a:gridCol w="867741">
                  <a:extLst>
                    <a:ext uri="{9D8B030D-6E8A-4147-A177-3AD203B41FA5}">
                      <a16:colId xmlns:a16="http://schemas.microsoft.com/office/drawing/2014/main" val="4073089856"/>
                    </a:ext>
                  </a:extLst>
                </a:gridCol>
              </a:tblGrid>
              <a:tr h="5328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724124"/>
                  </a:ext>
                </a:extLst>
              </a:tr>
              <a:tr h="1814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16853629"/>
                  </a:ext>
                </a:extLst>
              </a:tr>
              <a:tr h="2947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727065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587946"/>
                  </a:ext>
                </a:extLst>
              </a:tr>
              <a:tr h="2437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2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Approved Engineering Change Documents if applicable工程更改批准文件--如果适用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47336991"/>
                  </a:ext>
                </a:extLst>
              </a:tr>
              <a:tr h="2607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3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Customer Engineering approval, if required</a:t>
                      </a:r>
                      <a:r>
                        <a:rPr lang="zh-CN" altLang="en-US" sz="800" u="none" strike="noStrike">
                          <a:effectLst/>
                        </a:rPr>
                        <a:t>顾客工程批准</a:t>
                      </a:r>
                      <a:r>
                        <a:rPr lang="en-US" altLang="zh-CN" sz="800" u="none" strike="noStrike">
                          <a:effectLst/>
                        </a:rPr>
                        <a:t>--</a:t>
                      </a:r>
                      <a:r>
                        <a:rPr lang="zh-CN" altLang="en-US" sz="800" u="none" strike="noStrike">
                          <a:effectLst/>
                        </a:rPr>
                        <a:t>如果适用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1568807"/>
                  </a:ext>
                </a:extLst>
              </a:tr>
              <a:tr h="2834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3.a;Product Engineering Approval (ESER)</a:t>
                      </a:r>
                      <a:r>
                        <a:rPr lang="zh-CN" altLang="en-US" sz="800" u="none" strike="noStrike">
                          <a:effectLst/>
                        </a:rPr>
                        <a:t>产品工程批准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工程样品批准报告</a:t>
                      </a:r>
                      <a:r>
                        <a:rPr lang="en-US" altLang="zh-CN" sz="800" u="none" strike="noStrike">
                          <a:effectLst/>
                        </a:rPr>
                        <a:t>)  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3698239"/>
                  </a:ext>
                </a:extLst>
              </a:tr>
              <a:tr h="27777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70106512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18777672"/>
                  </a:ext>
                </a:extLst>
              </a:tr>
              <a:tr h="1360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74295022"/>
                  </a:ext>
                </a:extLst>
              </a:tr>
              <a:tr h="3174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>
                          <a:effectLst/>
                        </a:rPr>
                        <a:t>过程</a:t>
                      </a:r>
                      <a:r>
                        <a:rPr lang="en-US" sz="800" u="none" strike="noStrike">
                          <a:effectLst/>
                        </a:rPr>
                        <a:t>FMEA--</a:t>
                      </a:r>
                      <a:r>
                        <a:rPr lang="zh-CN" altLang="en-US" sz="800" u="none" strike="noStrike">
                          <a:effectLst/>
                        </a:rPr>
                        <a:t>依据</a:t>
                      </a:r>
                      <a:r>
                        <a:rPr lang="en-US" sz="800" u="none" strike="noStrike">
                          <a:effectLst/>
                        </a:rPr>
                        <a:t>AIAG</a:t>
                      </a:r>
                      <a:r>
                        <a:rPr lang="zh-CN" altLang="en-US" sz="800" u="none" strike="noStrike">
                          <a:effectLst/>
                        </a:rPr>
                        <a:t>手册现行版本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93391654"/>
                  </a:ext>
                </a:extLst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869712" y="2389373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Information :</a:t>
            </a:r>
            <a:endParaRPr lang="zh-CN" altLang="en-US" sz="1100" dirty="0"/>
          </a:p>
        </p:txBody>
      </p:sp>
      <p:sp>
        <p:nvSpPr>
          <p:cNvPr id="214" name="圆角矩形 213"/>
          <p:cNvSpPr/>
          <p:nvPr/>
        </p:nvSpPr>
        <p:spPr>
          <a:xfrm>
            <a:off x="5458603" y="6090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215" name="组合 214"/>
          <p:cNvGrpSpPr/>
          <p:nvPr/>
        </p:nvGrpSpPr>
        <p:grpSpPr>
          <a:xfrm>
            <a:off x="11626824" y="2706489"/>
            <a:ext cx="174195" cy="3271226"/>
            <a:chOff x="11444285" y="2538032"/>
            <a:chExt cx="285536" cy="2117483"/>
          </a:xfrm>
        </p:grpSpPr>
        <p:sp>
          <p:nvSpPr>
            <p:cNvPr id="216" name="流程图: 过程 215"/>
            <p:cNvSpPr/>
            <p:nvPr/>
          </p:nvSpPr>
          <p:spPr>
            <a:xfrm>
              <a:off x="11444285" y="2538032"/>
              <a:ext cx="285536" cy="21174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485569" y="2776485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492941" y="4575470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477308" y="255144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543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534506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87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017778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PPAP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32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57285" y="159417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22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913523"/>
              </p:ext>
            </p:extLst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286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Timeline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6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0" name="图示 69"/>
          <p:cNvGraphicFramePr/>
          <p:nvPr>
            <p:extLst>
              <p:ext uri="{D42A27DB-BD31-4B8C-83A1-F6EECF244321}">
                <p14:modId xmlns:p14="http://schemas.microsoft.com/office/powerpoint/2010/main" val="3066041453"/>
              </p:ext>
            </p:extLst>
          </p:nvPr>
        </p:nvGraphicFramePr>
        <p:xfrm>
          <a:off x="3188503" y="2671761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6" name="组合 6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文本框 6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9" name="流程图: 合并 6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739393" y="4338882"/>
            <a:ext cx="1593789" cy="746582"/>
            <a:chOff x="4739393" y="4338882"/>
            <a:chExt cx="1593789" cy="746582"/>
          </a:xfrm>
        </p:grpSpPr>
        <p:grpSp>
          <p:nvGrpSpPr>
            <p:cNvPr id="63" name="组合 62"/>
            <p:cNvGrpSpPr/>
            <p:nvPr/>
          </p:nvGrpSpPr>
          <p:grpSpPr>
            <a:xfrm>
              <a:off x="4856528" y="4364024"/>
              <a:ext cx="1476654" cy="721440"/>
              <a:chOff x="1842991" y="2350013"/>
              <a:chExt cx="1920099" cy="965335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64" name="文本框 63"/>
              <p:cNvSpPr txBox="1"/>
              <p:nvPr/>
            </p:nvSpPr>
            <p:spPr>
              <a:xfrm>
                <a:off x="1842992" y="2350013"/>
                <a:ext cx="1920098" cy="329458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1842992" y="2636828"/>
                <a:ext cx="1920098" cy="240850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1842991" y="2877949"/>
                <a:ext cx="1915872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Deactivate</a:t>
                </a:r>
                <a:endParaRPr lang="zh-CN" altLang="en-US" sz="1000" dirty="0"/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1842991" y="3074496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9" name="直接箭头连接符 8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组合 71"/>
          <p:cNvGrpSpPr/>
          <p:nvPr/>
        </p:nvGrpSpPr>
        <p:grpSpPr>
          <a:xfrm>
            <a:off x="7177793" y="3609988"/>
            <a:ext cx="1593789" cy="578941"/>
            <a:chOff x="4739393" y="4338882"/>
            <a:chExt cx="1593789" cy="578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76" name="文本框 75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77" name="文本框 76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75" name="直接箭头连接符 74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395514" y="5020002"/>
            <a:ext cx="1593789" cy="578941"/>
            <a:chOff x="4739393" y="4338882"/>
            <a:chExt cx="1593789" cy="578941"/>
          </a:xfrm>
        </p:grpSpPr>
        <p:grpSp>
          <p:nvGrpSpPr>
            <p:cNvPr id="82" name="组合 81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84" name="文本框 83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85" name="文本框 84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83" name="直接箭头连接符 82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109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20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2825" y="2767806"/>
            <a:ext cx="9661524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280046" y="2534070"/>
            <a:ext cx="145654" cy="3498057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11801014" y="2546214"/>
            <a:ext cx="142435" cy="3495076"/>
            <a:chOff x="11444285" y="2028346"/>
            <a:chExt cx="233476" cy="3002864"/>
          </a:xfrm>
        </p:grpSpPr>
        <p:sp>
          <p:nvSpPr>
            <p:cNvPr id="208" name="流程图: 过程 207"/>
            <p:cNvSpPr/>
            <p:nvPr/>
          </p:nvSpPr>
          <p:spPr>
            <a:xfrm>
              <a:off x="11444285" y="2028346"/>
              <a:ext cx="233476" cy="300286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矩形 20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11466911" y="49479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 flipV="1">
              <a:off x="11466911" y="2041792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 rot="16200000">
            <a:off x="6969104" y="1352230"/>
            <a:ext cx="142435" cy="9520549"/>
            <a:chOff x="11444292" y="-3120649"/>
            <a:chExt cx="233476" cy="8179770"/>
          </a:xfrm>
        </p:grpSpPr>
        <p:sp>
          <p:nvSpPr>
            <p:cNvPr id="214" name="流程图: 过程 213"/>
            <p:cNvSpPr/>
            <p:nvPr/>
          </p:nvSpPr>
          <p:spPr>
            <a:xfrm>
              <a:off x="11444292" y="-3120649"/>
              <a:ext cx="233476" cy="817977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11462797" y="493431"/>
              <a:ext cx="193593" cy="14183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流程图: 合并 215"/>
            <p:cNvSpPr/>
            <p:nvPr/>
          </p:nvSpPr>
          <p:spPr>
            <a:xfrm>
              <a:off x="11466911" y="4971524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 flipV="1">
              <a:off x="11459306" y="-309329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8" name="流程图: 合并 217"/>
          <p:cNvSpPr/>
          <p:nvPr/>
        </p:nvSpPr>
        <p:spPr>
          <a:xfrm rot="16200000">
            <a:off x="2271284" y="4267475"/>
            <a:ext cx="188420" cy="78841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18811201">
            <a:off x="-795498" y="1844207"/>
            <a:ext cx="5486108" cy="9304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87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2280046" y="3042613"/>
            <a:ext cx="9664303" cy="976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4884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8869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1" y="4289812"/>
            <a:ext cx="6767294" cy="154490"/>
            <a:chOff x="3205296" y="3305020"/>
            <a:chExt cx="6767294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6" y="3305020"/>
              <a:ext cx="676729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9866278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4310590" y="3021802"/>
            <a:ext cx="8952" cy="12723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Super - Variable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143250" y="3245813"/>
            <a:ext cx="7934325" cy="154904"/>
            <a:chOff x="3143250" y="3042613"/>
            <a:chExt cx="7934325" cy="154904"/>
          </a:xfrm>
        </p:grpSpPr>
        <p:sp>
          <p:nvSpPr>
            <p:cNvPr id="209" name="矩形 208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3152702" y="3142795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0966035" y="3143279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>
            <a:endCxn id="133" idx="1"/>
          </p:cNvCxnSpPr>
          <p:nvPr/>
        </p:nvCxnSpPr>
        <p:spPr>
          <a:xfrm>
            <a:off x="3143250" y="3042613"/>
            <a:ext cx="0" cy="8911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6" cy="61696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16288" cy="9518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11074400" y="3216426"/>
            <a:ext cx="3175" cy="26577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25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8853458" y="444500"/>
            <a:ext cx="3090891" cy="972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&amp; 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258944" y="2534070"/>
            <a:ext cx="9721608" cy="3652418"/>
            <a:chOff x="2258944" y="2534070"/>
            <a:chExt cx="9721608" cy="3652418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2280047" y="2546215"/>
              <a:ext cx="939760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矩形 2"/>
            <p:cNvSpPr/>
            <p:nvPr/>
          </p:nvSpPr>
          <p:spPr>
            <a:xfrm>
              <a:off x="2284344" y="2546215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 111"/>
            <p:cNvSpPr/>
            <p:nvPr/>
          </p:nvSpPr>
          <p:spPr>
            <a:xfrm>
              <a:off x="2280046" y="2767806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258944" y="2786882"/>
              <a:ext cx="9721608" cy="181845"/>
              <a:chOff x="2258944" y="2786882"/>
              <a:chExt cx="9721608" cy="181845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25894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December 2017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3340055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January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421166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February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502277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March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6583388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April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7664499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8745610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June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826721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July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783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August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 flipH="1">
              <a:off x="3335261" y="2546215"/>
              <a:ext cx="3600" cy="3640273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441351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5495358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6577206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7659054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矩形 124"/>
            <p:cNvSpPr/>
            <p:nvPr/>
          </p:nvSpPr>
          <p:spPr>
            <a:xfrm>
              <a:off x="8740902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982275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0904595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582754" y="2534070"/>
              <a:ext cx="4732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2017</a:t>
              </a:r>
              <a:endParaRPr lang="zh-CN" altLang="en-US" sz="1050" dirty="0"/>
            </a:p>
          </p:txBody>
        </p:sp>
        <p:sp>
          <p:nvSpPr>
            <p:cNvPr id="23" name="矩形 22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3143250" y="3717046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29" name="矩形 128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合并 12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流程图: 合并 130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3143250" y="411551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3" name="矩形 13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流程图: 合并 13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4303932" y="4518412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7" name="矩形 136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合并 137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流程图: 合并 138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7201932" y="4860417"/>
              <a:ext cx="1098000" cy="154490"/>
              <a:chOff x="3205297" y="3305020"/>
              <a:chExt cx="1098000" cy="154490"/>
            </a:xfrm>
            <a:solidFill>
              <a:srgbClr val="0070C0"/>
            </a:solidFill>
          </p:grpSpPr>
          <p:sp>
            <p:nvSpPr>
              <p:cNvPr id="141" name="矩形 140"/>
              <p:cNvSpPr/>
              <p:nvPr/>
            </p:nvSpPr>
            <p:spPr>
              <a:xfrm>
                <a:off x="3205297" y="3305020"/>
                <a:ext cx="10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流程图: 合并 141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流程图: 合并 142"/>
              <p:cNvSpPr/>
              <p:nvPr/>
            </p:nvSpPr>
            <p:spPr>
              <a:xfrm>
                <a:off x="418349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4" name="组合 143"/>
            <p:cNvGrpSpPr/>
            <p:nvPr/>
          </p:nvGrpSpPr>
          <p:grpSpPr>
            <a:xfrm>
              <a:off x="4307446" y="5209552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45" name="矩形 144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合并 145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流程图: 合并 146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6799566" y="5606262"/>
              <a:ext cx="2178000" cy="154490"/>
              <a:chOff x="3205297" y="3305020"/>
              <a:chExt cx="2178000" cy="154490"/>
            </a:xfrm>
            <a:solidFill>
              <a:srgbClr val="0070C0"/>
            </a:solidFill>
          </p:grpSpPr>
          <p:sp>
            <p:nvSpPr>
              <p:cNvPr id="149" name="矩形 148"/>
              <p:cNvSpPr/>
              <p:nvPr/>
            </p:nvSpPr>
            <p:spPr>
              <a:xfrm>
                <a:off x="3205297" y="3305020"/>
                <a:ext cx="217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流程图: 合并 14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流程图: 合并 150"/>
              <p:cNvSpPr/>
              <p:nvPr/>
            </p:nvSpPr>
            <p:spPr>
              <a:xfrm>
                <a:off x="525918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8173225" y="600915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53" name="矩形 15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合并 15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流程图: 合并 15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6" name="直接连接符 155"/>
            <p:cNvCxnSpPr/>
            <p:nvPr/>
          </p:nvCxnSpPr>
          <p:spPr>
            <a:xfrm flipH="1">
              <a:off x="4600584" y="3052784"/>
              <a:ext cx="9526" cy="7822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7185644" y="3026283"/>
              <a:ext cx="3744" cy="121091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矩形 207"/>
            <p:cNvSpPr/>
            <p:nvPr/>
          </p:nvSpPr>
          <p:spPr>
            <a:xfrm>
              <a:off x="2284344" y="3042613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矩形 211"/>
            <p:cNvSpPr/>
            <p:nvPr/>
          </p:nvSpPr>
          <p:spPr>
            <a:xfrm>
              <a:off x="2284344" y="3232401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5" name="组合 214"/>
            <p:cNvGrpSpPr/>
            <p:nvPr/>
          </p:nvGrpSpPr>
          <p:grpSpPr>
            <a:xfrm>
              <a:off x="3157774" y="3436455"/>
              <a:ext cx="7934325" cy="154904"/>
              <a:chOff x="3143250" y="3042613"/>
              <a:chExt cx="7934325" cy="154904"/>
            </a:xfrm>
          </p:grpSpPr>
          <p:sp>
            <p:nvSpPr>
              <p:cNvPr id="216" name="矩形 215"/>
              <p:cNvSpPr/>
              <p:nvPr/>
            </p:nvSpPr>
            <p:spPr>
              <a:xfrm>
                <a:off x="3143250" y="3042613"/>
                <a:ext cx="7934325" cy="9322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shade val="30000"/>
                      <a:satMod val="115000"/>
                    </a:schemeClr>
                  </a:gs>
                  <a:gs pos="50000">
                    <a:schemeClr val="accent1">
                      <a:lumMod val="20000"/>
                      <a:lumOff val="80000"/>
                      <a:shade val="67500"/>
                      <a:satMod val="115000"/>
                    </a:schemeClr>
                  </a:gs>
                  <a:gs pos="100000">
                    <a:schemeClr val="accent1">
                      <a:lumMod val="20000"/>
                      <a:lumOff val="80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流程图: 合并 216"/>
              <p:cNvSpPr/>
              <p:nvPr/>
            </p:nvSpPr>
            <p:spPr>
              <a:xfrm>
                <a:off x="3152702" y="3142795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流程图: 合并 217"/>
              <p:cNvSpPr/>
              <p:nvPr/>
            </p:nvSpPr>
            <p:spPr>
              <a:xfrm>
                <a:off x="10966035" y="3143279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66" name="直接连接符 165"/>
            <p:cNvCxnSpPr>
              <a:stCxn id="23" idx="3"/>
              <a:endCxn id="153" idx="3"/>
            </p:cNvCxnSpPr>
            <p:nvPr/>
          </p:nvCxnSpPr>
          <p:spPr>
            <a:xfrm flipH="1">
              <a:off x="11071225" y="3089224"/>
              <a:ext cx="6350" cy="296673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3143250" y="3042613"/>
              <a:ext cx="0" cy="117315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>
              <a:endCxn id="133" idx="3"/>
            </p:cNvCxnSpPr>
            <p:nvPr/>
          </p:nvCxnSpPr>
          <p:spPr>
            <a:xfrm>
              <a:off x="6024962" y="3035338"/>
              <a:ext cx="16288" cy="11269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>
              <a:off x="4303932" y="3052784"/>
              <a:ext cx="0" cy="225702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293125" y="3012520"/>
              <a:ext cx="6807" cy="194149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5764780" y="3042613"/>
              <a:ext cx="0" cy="232142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7185644" y="3069440"/>
              <a:ext cx="16288" cy="179097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>
              <a:off x="6799566" y="3012520"/>
              <a:ext cx="0" cy="268353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>
              <a:endCxn id="149" idx="3"/>
            </p:cNvCxnSpPr>
            <p:nvPr/>
          </p:nvCxnSpPr>
          <p:spPr>
            <a:xfrm>
              <a:off x="8977566" y="3026283"/>
              <a:ext cx="0" cy="26267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H="1">
              <a:off x="8167015" y="3035338"/>
              <a:ext cx="13120" cy="307407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51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Documents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6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9239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Main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296741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aseline="0" dirty="0" smtClean="0"/>
                        <a:t>Document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732656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1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4285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Part Task Documents: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861919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Document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HIS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https://dms/a/xxx/HIS.xlsx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695092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33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510211" y="2684161"/>
            <a:ext cx="13933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Attachments: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414342" y="1821474"/>
            <a:ext cx="10415584" cy="4579326"/>
            <a:chOff x="2157413" y="1671637"/>
            <a:chExt cx="8043862" cy="4684963"/>
          </a:xfrm>
        </p:grpSpPr>
        <p:sp>
          <p:nvSpPr>
            <p:cNvPr id="83" name="流程图: 过程 82"/>
            <p:cNvSpPr/>
            <p:nvPr/>
          </p:nvSpPr>
          <p:spPr>
            <a:xfrm>
              <a:off x="2157413" y="1671637"/>
              <a:ext cx="8043862" cy="468496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过程 83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The Window From External System</a:t>
              </a:r>
              <a:endParaRPr lang="zh-CN" altLang="en-US" sz="1400" dirty="0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87" name="十字形 86"/>
          <p:cNvSpPr/>
          <p:nvPr/>
        </p:nvSpPr>
        <p:spPr>
          <a:xfrm rot="18798906">
            <a:off x="10509838" y="1887386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07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APQP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655776"/>
              </p:ext>
            </p:extLst>
          </p:nvPr>
        </p:nvGraphicFramePr>
        <p:xfrm>
          <a:off x="2311246" y="3373090"/>
          <a:ext cx="9499757" cy="26832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378">
                  <a:extLst>
                    <a:ext uri="{9D8B030D-6E8A-4147-A177-3AD203B41FA5}">
                      <a16:colId xmlns:a16="http://schemas.microsoft.com/office/drawing/2014/main" val="575774626"/>
                    </a:ext>
                  </a:extLst>
                </a:gridCol>
                <a:gridCol w="643163">
                  <a:extLst>
                    <a:ext uri="{9D8B030D-6E8A-4147-A177-3AD203B41FA5}">
                      <a16:colId xmlns:a16="http://schemas.microsoft.com/office/drawing/2014/main" val="2793682923"/>
                    </a:ext>
                  </a:extLst>
                </a:gridCol>
                <a:gridCol w="419247">
                  <a:extLst>
                    <a:ext uri="{9D8B030D-6E8A-4147-A177-3AD203B41FA5}">
                      <a16:colId xmlns:a16="http://schemas.microsoft.com/office/drawing/2014/main" val="2785256213"/>
                    </a:ext>
                  </a:extLst>
                </a:gridCol>
                <a:gridCol w="1786565">
                  <a:extLst>
                    <a:ext uri="{9D8B030D-6E8A-4147-A177-3AD203B41FA5}">
                      <a16:colId xmlns:a16="http://schemas.microsoft.com/office/drawing/2014/main" val="1244024753"/>
                    </a:ext>
                  </a:extLst>
                </a:gridCol>
                <a:gridCol w="948070">
                  <a:extLst>
                    <a:ext uri="{9D8B030D-6E8A-4147-A177-3AD203B41FA5}">
                      <a16:colId xmlns:a16="http://schemas.microsoft.com/office/drawing/2014/main" val="2782703904"/>
                    </a:ext>
                  </a:extLst>
                </a:gridCol>
                <a:gridCol w="558996">
                  <a:extLst>
                    <a:ext uri="{9D8B030D-6E8A-4147-A177-3AD203B41FA5}">
                      <a16:colId xmlns:a16="http://schemas.microsoft.com/office/drawing/2014/main" val="2554704717"/>
                    </a:ext>
                  </a:extLst>
                </a:gridCol>
                <a:gridCol w="495474">
                  <a:extLst>
                    <a:ext uri="{9D8B030D-6E8A-4147-A177-3AD203B41FA5}">
                      <a16:colId xmlns:a16="http://schemas.microsoft.com/office/drawing/2014/main" val="403390636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28292538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437951945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558012499"/>
                    </a:ext>
                  </a:extLst>
                </a:gridCol>
                <a:gridCol w="319199">
                  <a:extLst>
                    <a:ext uri="{9D8B030D-6E8A-4147-A177-3AD203B41FA5}">
                      <a16:colId xmlns:a16="http://schemas.microsoft.com/office/drawing/2014/main" val="419886869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533789557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3202302699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633837202"/>
                    </a:ext>
                  </a:extLst>
                </a:gridCol>
                <a:gridCol w="1454661">
                  <a:extLst>
                    <a:ext uri="{9D8B030D-6E8A-4147-A177-3AD203B41FA5}">
                      <a16:colId xmlns:a16="http://schemas.microsoft.com/office/drawing/2014/main" val="1182533303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681641434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3002964155"/>
                    </a:ext>
                  </a:extLst>
                </a:gridCol>
              </a:tblGrid>
              <a:tr h="219213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Phase 1: Project Planning and definition 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30635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工作项目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相关部门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分类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PPAP 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责任人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要求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确认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时间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状态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批准人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参考模板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附件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备注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81797611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任务输入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9000410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Sourcing Nomination Letter (SNL)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定点书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535696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1.2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Supplier Statement of Work (SSOW)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1859849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1.3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Design Records of Saleable Product：</a:t>
                      </a:r>
                      <a:br>
                        <a:rPr lang="en-US" sz="900" u="none" strike="noStrike">
                          <a:effectLst/>
                        </a:rPr>
                      </a:br>
                      <a:r>
                        <a:rPr lang="en-US" sz="900" u="none" strike="noStrike">
                          <a:effectLst/>
                        </a:rPr>
                        <a:t>YANFENG VISTEON Released Engineering Specification / Drawings(1,a)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1,a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《</a:t>
                      </a:r>
                      <a:r>
                        <a:rPr lang="zh-CN" altLang="en-US" sz="800" u="none" strike="noStrike">
                          <a:effectLst/>
                        </a:rPr>
                        <a:t>图纸目录清单</a:t>
                      </a:r>
                      <a:r>
                        <a:rPr lang="en-US" altLang="zh-CN" sz="800" u="none" strike="noStrike">
                          <a:effectLst/>
                        </a:rPr>
                        <a:t>》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95742512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Drawing  list and Drawing change  record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693268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Supplier Manufacturing Feasibility  reviewed and identified（DFM or TQ Review）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文件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505890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 dirty="0">
                          <a:effectLst/>
                        </a:rPr>
                        <a:t>1.8</a:t>
                      </a:r>
                      <a:endParaRPr lang="en-US" alt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Appearance specification  alignment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ASDE/QE/PD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7557851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1.9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Has the capacity requirement  per year been provided?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1503349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Early Capacity Verification (CV) self assessment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8823963"/>
                  </a:ext>
                </a:extLst>
              </a:tr>
              <a:tr h="147731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Phase 2: Component Design And Development</a:t>
                      </a:r>
                      <a:endParaRPr 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29099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11797371" y="3389155"/>
            <a:ext cx="142435" cy="2656131"/>
            <a:chOff x="11444285" y="2527588"/>
            <a:chExt cx="233476" cy="2282068"/>
          </a:xfrm>
        </p:grpSpPr>
        <p:sp>
          <p:nvSpPr>
            <p:cNvPr id="80" name="流程图: 过程 79"/>
            <p:cNvSpPr/>
            <p:nvPr/>
          </p:nvSpPr>
          <p:spPr>
            <a:xfrm>
              <a:off x="11444285" y="2527588"/>
              <a:ext cx="233476" cy="228206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>
              <a:off x="11472280" y="4729025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 rot="5400000">
            <a:off x="6972847" y="1363201"/>
            <a:ext cx="142435" cy="9506610"/>
            <a:chOff x="11444289" y="-2851128"/>
            <a:chExt cx="233476" cy="8167791"/>
          </a:xfrm>
        </p:grpSpPr>
        <p:sp>
          <p:nvSpPr>
            <p:cNvPr id="85" name="流程图: 过程 84"/>
            <p:cNvSpPr/>
            <p:nvPr/>
          </p:nvSpPr>
          <p:spPr>
            <a:xfrm>
              <a:off x="11444289" y="-2851128"/>
              <a:ext cx="233476" cy="816779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流程图: 合并 86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流程图: 合并 87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639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545424"/>
            <a:ext cx="1204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410890" y="2877967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399521" y="2936484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014081"/>
              </p:ext>
            </p:extLst>
          </p:nvPr>
        </p:nvGraphicFramePr>
        <p:xfrm>
          <a:off x="2321945" y="3245047"/>
          <a:ext cx="9591225" cy="27896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5188">
                  <a:extLst>
                    <a:ext uri="{9D8B030D-6E8A-4147-A177-3AD203B41FA5}">
                      <a16:colId xmlns:a16="http://schemas.microsoft.com/office/drawing/2014/main" val="865296352"/>
                    </a:ext>
                  </a:extLst>
                </a:gridCol>
                <a:gridCol w="3540889">
                  <a:extLst>
                    <a:ext uri="{9D8B030D-6E8A-4147-A177-3AD203B41FA5}">
                      <a16:colId xmlns:a16="http://schemas.microsoft.com/office/drawing/2014/main" val="9987988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3578500218"/>
                    </a:ext>
                  </a:extLst>
                </a:gridCol>
                <a:gridCol w="798281">
                  <a:extLst>
                    <a:ext uri="{9D8B030D-6E8A-4147-A177-3AD203B41FA5}">
                      <a16:colId xmlns:a16="http://schemas.microsoft.com/office/drawing/2014/main" val="4035330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2260779323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19956756"/>
                    </a:ext>
                  </a:extLst>
                </a:gridCol>
                <a:gridCol w="586854">
                  <a:extLst>
                    <a:ext uri="{9D8B030D-6E8A-4147-A177-3AD203B41FA5}">
                      <a16:colId xmlns:a16="http://schemas.microsoft.com/office/drawing/2014/main" val="3178964708"/>
                    </a:ext>
                  </a:extLst>
                </a:gridCol>
                <a:gridCol w="553264">
                  <a:extLst>
                    <a:ext uri="{9D8B030D-6E8A-4147-A177-3AD203B41FA5}">
                      <a16:colId xmlns:a16="http://schemas.microsoft.com/office/drawing/2014/main" val="2220546836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59309719"/>
                    </a:ext>
                  </a:extLst>
                </a:gridCol>
                <a:gridCol w="776545">
                  <a:extLst>
                    <a:ext uri="{9D8B030D-6E8A-4147-A177-3AD203B41FA5}">
                      <a16:colId xmlns:a16="http://schemas.microsoft.com/office/drawing/2014/main" val="2725641445"/>
                    </a:ext>
                  </a:extLst>
                </a:gridCol>
              </a:tblGrid>
              <a:tr h="5946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5991461"/>
                  </a:ext>
                </a:extLst>
              </a:tr>
              <a:tr h="2024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9248593"/>
                  </a:ext>
                </a:extLst>
              </a:tr>
              <a:tr h="32893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2585237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69930793"/>
                  </a:ext>
                </a:extLst>
              </a:tr>
              <a:tr h="30996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 dirty="0">
                          <a:effectLst/>
                        </a:rPr>
                        <a:t>(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 dirty="0">
                          <a:effectLst/>
                        </a:rPr>
                        <a:t>)</a:t>
                      </a:r>
                      <a:endParaRPr lang="en-US" altLang="zh-C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31003466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2451921"/>
                  </a:ext>
                </a:extLst>
              </a:tr>
              <a:tr h="1518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99366422"/>
                  </a:ext>
                </a:extLst>
              </a:tr>
              <a:tr h="35424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 dirty="0">
                          <a:effectLst/>
                        </a:rPr>
                        <a:t>过程</a:t>
                      </a:r>
                      <a:r>
                        <a:rPr lang="en-US" sz="800" u="none" strike="noStrike" dirty="0">
                          <a:effectLst/>
                        </a:rPr>
                        <a:t>FMEA--</a:t>
                      </a:r>
                      <a:r>
                        <a:rPr lang="zh-CN" altLang="en-US" sz="800" u="none" strike="noStrike" dirty="0">
                          <a:effectLst/>
                        </a:rPr>
                        <a:t>依据</a:t>
                      </a:r>
                      <a:r>
                        <a:rPr lang="en-US" sz="800" u="none" strike="noStrike" dirty="0">
                          <a:effectLst/>
                        </a:rPr>
                        <a:t>AIAG</a:t>
                      </a:r>
                      <a:r>
                        <a:rPr lang="zh-CN" altLang="en-US" sz="800" u="none" strike="noStrike" dirty="0">
                          <a:effectLst/>
                        </a:rPr>
                        <a:t>手册现行版本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260108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11801915" y="3245047"/>
            <a:ext cx="142435" cy="2799005"/>
            <a:chOff x="11444285" y="2789463"/>
            <a:chExt cx="233476" cy="2404820"/>
          </a:xfrm>
        </p:grpSpPr>
        <p:sp>
          <p:nvSpPr>
            <p:cNvPr id="74" name="流程图: 过程 73"/>
            <p:cNvSpPr/>
            <p:nvPr/>
          </p:nvSpPr>
          <p:spPr>
            <a:xfrm>
              <a:off x="11444285" y="2789463"/>
              <a:ext cx="233476" cy="24048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合并 75"/>
            <p:cNvSpPr/>
            <p:nvPr/>
          </p:nvSpPr>
          <p:spPr>
            <a:xfrm>
              <a:off x="11475398" y="509641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 flipV="1">
              <a:off x="11464226" y="280306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 rot="5400000">
            <a:off x="6975120" y="1360929"/>
            <a:ext cx="142435" cy="9511153"/>
            <a:chOff x="11444288" y="-2855032"/>
            <a:chExt cx="233476" cy="8171694"/>
          </a:xfrm>
        </p:grpSpPr>
        <p:sp>
          <p:nvSpPr>
            <p:cNvPr id="79" name="流程图: 过程 78"/>
            <p:cNvSpPr/>
            <p:nvPr/>
          </p:nvSpPr>
          <p:spPr>
            <a:xfrm>
              <a:off x="11444288" y="-2855032"/>
              <a:ext cx="233476" cy="817169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3" name="矩形 82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25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248002" y="292946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022708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44764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YFVE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Head quarter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B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173847" y="3502727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778944" y="292946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</a:t>
            </a:r>
            <a:r>
              <a:rPr lang="en-US" altLang="zh-CN" sz="1100" dirty="0" smtClean="0">
                <a:solidFill>
                  <a:schemeClr val="bg1"/>
                </a:solidFill>
              </a:rPr>
              <a:t>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52740" y="2613311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756994" y="293083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3" name="组合 7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文本框 7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12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Meetings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5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Project main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139156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6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4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383472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Task 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88290" y="2678025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35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APQP\PPAP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302203"/>
              </p:ext>
            </p:extLst>
          </p:nvPr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385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223883"/>
              </p:ext>
            </p:extLst>
          </p:nvPr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914930"/>
              </p:ext>
            </p:extLst>
          </p:nvPr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518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933734"/>
              </p:ext>
            </p:extLst>
          </p:nvPr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224668"/>
              </p:ext>
            </p:extLst>
          </p:nvPr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88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8175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175" name="圆角矩形 174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6" name="圆角矩形 175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7" name="圆角矩形 176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8" name="圆角矩形 177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3750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261" name="流程图: 过程 260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流程图: 过程 261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smtClean="0"/>
                <a:t>Add comment</a:t>
              </a:r>
              <a:endParaRPr lang="zh-CN" altLang="en-US" sz="1400" dirty="0"/>
            </a:p>
          </p:txBody>
        </p:sp>
      </p:grpSp>
      <p:sp>
        <p:nvSpPr>
          <p:cNvPr id="263" name="十字形 262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4" name="组合 263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265" name="流程图: 过程 264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6" name="文本框 265"/>
            <p:cNvSpPr txBox="1"/>
            <p:nvPr/>
          </p:nvSpPr>
          <p:spPr>
            <a:xfrm>
              <a:off x="2596873" y="2713777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of Rejection :</a:t>
              </a:r>
              <a:endParaRPr lang="zh-CN" altLang="en-US" sz="1100" dirty="0"/>
            </a:p>
          </p:txBody>
        </p:sp>
      </p:grpSp>
      <p:sp>
        <p:nvSpPr>
          <p:cNvPr id="267" name="圆角矩形 266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268" name="圆角矩形 267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6214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880700"/>
            <a:chOff x="-43736" y="836951"/>
            <a:chExt cx="10873662" cy="2880700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880700"/>
              <a:chOff x="-43736" y="836951"/>
              <a:chExt cx="10873662" cy="2880700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880700"/>
                <a:chOff x="1803643" y="780260"/>
                <a:chExt cx="8397632" cy="2608158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608158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257274" y="312559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4907119" y="312559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819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Issue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67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-1" y="1001566"/>
            <a:ext cx="648652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Project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8" name="矩形 127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流程图: 合并 134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8900883" y="5424021"/>
            <a:ext cx="2778752" cy="144007"/>
            <a:chOff x="8151178" y="4450708"/>
            <a:chExt cx="2778752" cy="144007"/>
          </a:xfrm>
        </p:grpSpPr>
        <p:grpSp>
          <p:nvGrpSpPr>
            <p:cNvPr id="123" name="组合 12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5" name="流程图: 过程 12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832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流程图: 合并 135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9" name="流程图: 合并 138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7" name="组合 126"/>
          <p:cNvGrpSpPr/>
          <p:nvPr/>
        </p:nvGrpSpPr>
        <p:grpSpPr>
          <a:xfrm>
            <a:off x="8925878" y="5345770"/>
            <a:ext cx="2778752" cy="144007"/>
            <a:chOff x="8151178" y="4450708"/>
            <a:chExt cx="2778752" cy="144007"/>
          </a:xfrm>
        </p:grpSpPr>
        <p:grpSp>
          <p:nvGrpSpPr>
            <p:cNvPr id="140" name="组合 1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1" name="流程图: 合并 1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2" name="流程图: 过程 1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3" name="组合 1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342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APQP/PPAP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23274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流程图: 合并 133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5" name="流程图: 合并 134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38" name="组合 137"/>
          <p:cNvGrpSpPr/>
          <p:nvPr/>
        </p:nvGrpSpPr>
        <p:grpSpPr>
          <a:xfrm>
            <a:off x="8900883" y="5345770"/>
            <a:ext cx="2778752" cy="144007"/>
            <a:chOff x="8151178" y="4450708"/>
            <a:chExt cx="2778752" cy="14400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6" name="流程图: 合并 14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0" name="流程图: 合并 13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1" name="流程图: 过程 14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2" name="组合 14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4" name="流程图: 合并 14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670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a New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484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629959" y="1933935"/>
            <a:ext cx="4764990" cy="261610"/>
            <a:chOff x="4002521" y="2707173"/>
            <a:chExt cx="4764990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911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Change History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42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259194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Saved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</a:t>
                      </a:r>
                      <a:r>
                        <a:rPr lang="en-US" altLang="zh-CN" sz="1100" baseline="0" dirty="0" smtClean="0"/>
                        <a:t> Program Eagle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Published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 Program</a:t>
                      </a:r>
                      <a:r>
                        <a:rPr lang="en-US" altLang="zh-CN" sz="1100" baseline="0" dirty="0" smtClean="0"/>
                        <a:t> Eagle Published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Main task created 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upload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 attachment</a:t>
                      </a:r>
                      <a:r>
                        <a:rPr lang="en-US" altLang="zh-CN" sz="1100" baseline="0" dirty="0" smtClean="0"/>
                        <a:t> uploaded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</a:t>
                      </a:r>
                      <a:r>
                        <a:rPr lang="en-US" altLang="zh-CN" sz="1100" baseline="0" dirty="0" smtClean="0"/>
                        <a:t> comment added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Part “Speed Sensor, Air” added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062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11899" y="5214367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315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97064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 of “Speed Sensor, Air” </a:t>
                      </a:r>
                      <a:r>
                        <a:rPr lang="en-US" altLang="zh-CN" sz="1100" baseline="0" dirty="0" smtClean="0"/>
                        <a:t>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 uploaded</a:t>
                      </a:r>
                      <a:r>
                        <a:rPr lang="en-US" altLang="zh-CN" sz="1100" baseline="0" dirty="0" smtClean="0"/>
                        <a:t> to task “</a:t>
                      </a:r>
                      <a:r>
                        <a:rPr lang="en-US" altLang="zh-CN" sz="1100" baseline="0" dirty="0" err="1" smtClean="0"/>
                        <a:t>xxx”by</a:t>
                      </a:r>
                      <a:r>
                        <a:rPr lang="en-US" altLang="zh-CN" sz="1100" baseline="0" dirty="0" smtClean="0"/>
                        <a:t>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Comment added</a:t>
                      </a:r>
                      <a:r>
                        <a:rPr lang="en-US" altLang="zh-CN" sz="1100" baseline="0" dirty="0" smtClean="0"/>
                        <a:t> to task “xxx” </a:t>
                      </a:r>
                      <a:r>
                        <a:rPr lang="en-US" altLang="zh-CN" sz="1100" dirty="0" smtClean="0"/>
                        <a:t>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Status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 of task changed</a:t>
                      </a:r>
                      <a:r>
                        <a:rPr lang="en-US" altLang="zh-CN" sz="1100" baseline="0" dirty="0" smtClean="0"/>
                        <a:t> to “</a:t>
                      </a:r>
                      <a:r>
                        <a:rPr lang="en-US" altLang="zh-CN" sz="1100" baseline="0" dirty="0" err="1" smtClean="0"/>
                        <a:t>Inprocessing</a:t>
                      </a:r>
                      <a:r>
                        <a:rPr lang="en-US" altLang="zh-CN" sz="1100" baseline="0" dirty="0" smtClean="0"/>
                        <a:t>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% Completion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% Completion</a:t>
                      </a:r>
                      <a:r>
                        <a:rPr lang="en-US" altLang="zh-CN" sz="1100" baseline="0" dirty="0" smtClean="0"/>
                        <a:t> changed to “80%”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Start Date changed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Start date changed to “2018/05/05”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3935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21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3869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229448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848101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 task of “Part Name”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“APQP task”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</a:t>
                      </a:r>
                      <a:r>
                        <a:rPr lang="en-US" altLang="zh-CN" sz="1100" baseline="0" dirty="0" smtClean="0"/>
                        <a:t>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uploaded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APQP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uploaded to the “APQP task name”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submitted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submitted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approved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approved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 task closed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</a:t>
                      </a:r>
                      <a:r>
                        <a:rPr lang="en-US" altLang="zh-CN" sz="1100" baseline="0" dirty="0" smtClean="0"/>
                        <a:t> task of “Part Name” closed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189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5909790" y="32784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0431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76058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42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977836"/>
              </p:ext>
            </p:extLst>
          </p:nvPr>
        </p:nvGraphicFramePr>
        <p:xfrm>
          <a:off x="414338" y="1214438"/>
          <a:ext cx="11487150" cy="38719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2030181410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3865705090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087272975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1703780577"/>
                    </a:ext>
                  </a:extLst>
                </a:gridCol>
              </a:tblGrid>
              <a:tr h="2957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No.</a:t>
                      </a:r>
                      <a:endParaRPr lang="en-US" sz="1200" b="1" i="0" u="none" strike="noStrike" dirty="0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Title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Category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Summary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385009930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Setup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functions which will be used to initialize and build up the basic processes and master data of the supplier portal;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5087116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Advanced Settings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advanced configurations will be done in this function, including supplier management, PPAP level setup, PPAP/PPQP/APQP template configuration and workflow management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9476973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core function of supplier portal, to trigger and manage all QA processes, and to interact with other functions(Issue/Risk management, meeting management, Document management, Task management, etc);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3392711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Supplier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manage the supplier information and the demostrate the supplier statistics;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70014097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multi dimension reports for different user and user groups;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3943944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Account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functions of user self-service;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41135446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Integration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Backend &amp; Master Data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abilities of interaction with other external systems; To extract and store the external data into supplier portal local database;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922595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FrontEnd 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user interface and good experience to end users;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86831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64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83734" y="1454445"/>
            <a:ext cx="10873662" cy="2737727"/>
            <a:chOff x="-43736" y="836951"/>
            <a:chExt cx="10873662" cy="27377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737727"/>
              <a:chOff x="-43736" y="836951"/>
              <a:chExt cx="10873662" cy="27377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737727"/>
                <a:chOff x="1803643" y="780260"/>
                <a:chExt cx="8397632" cy="2478712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478712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01374" y="297642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48914" y="29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ORG000005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ASDE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Plant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68659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</a:p>
          <a:p>
            <a:r>
              <a:rPr lang="en-US" altLang="zh-CN" dirty="0" smtClean="0"/>
              <a:t>Supplier User management</a:t>
            </a:r>
          </a:p>
          <a:p>
            <a:r>
              <a:rPr lang="en-US" altLang="zh-CN" dirty="0" smtClean="0"/>
              <a:t>Supplier role management</a:t>
            </a:r>
          </a:p>
          <a:p>
            <a:r>
              <a:rPr lang="en-US" altLang="zh-CN" dirty="0" smtClean="0"/>
              <a:t>Supplier report</a:t>
            </a:r>
          </a:p>
          <a:p>
            <a:r>
              <a:rPr lang="en-US" altLang="zh-CN" dirty="0" smtClean="0"/>
              <a:t>Supplier risk level setup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30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828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3508"/>
            <a:chOff x="200025" y="2286000"/>
            <a:chExt cx="2336006" cy="1023508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305233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279515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3" name="圆角矩形 2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79582" y="2669544"/>
              <a:ext cx="30382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Supplier Management</a:t>
              </a:r>
              <a:endParaRPr lang="zh-CN" altLang="en-US" sz="1400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2557461" y="3003537"/>
              <a:ext cx="8915401" cy="2462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</a:t>
              </a:r>
              <a:r>
                <a:rPr lang="zh-CN" altLang="en-US" sz="1400" dirty="0" smtClean="0"/>
                <a:t>manage </a:t>
              </a:r>
              <a:r>
                <a:rPr lang="zh-CN" altLang="en-US" sz="1400" dirty="0"/>
                <a:t>the supplier information and the demostrate the supplier </a:t>
              </a:r>
              <a:r>
                <a:rPr lang="zh-CN" altLang="en-US" sz="1400" dirty="0" smtClean="0"/>
                <a:t>statistics</a:t>
              </a:r>
              <a:r>
                <a:rPr lang="en-US" altLang="zh-CN" sz="1400" dirty="0" smtClean="0"/>
                <a:t>.</a:t>
              </a:r>
            </a:p>
            <a:p>
              <a:r>
                <a:rPr lang="en-US" altLang="zh-CN" sz="1400" dirty="0" smtClean="0"/>
                <a:t>As a part of master data, the supplier’s information will be imported from external system via a trusted supplier portal agent that located in customer internal network, it means that the supplier data should only be updated by the single way external system </a:t>
              </a:r>
              <a:r>
                <a:rPr lang="en-US" altLang="zh-CN" sz="1400" dirty="0" smtClean="0">
                  <a:sym typeface="Wingdings" panose="05000000000000000000" pitchFamily="2" charset="2"/>
                </a:rPr>
                <a:t> supplier portal.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However, user will be authorized to add more additional information to the imported supplier entity, like the risk level.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In supplier portal, supplier will be considered as a organization as well, it will be linked to customer internal organization. A supplier could be placed under one or more internal organization.</a:t>
              </a:r>
              <a:r>
                <a:rPr lang="en-US" altLang="zh-CN" sz="1400" dirty="0" smtClean="0"/>
                <a:t> </a:t>
              </a:r>
            </a:p>
            <a:p>
              <a:r>
                <a:rPr lang="en-US" altLang="zh-CN" sz="1400" dirty="0" smtClean="0"/>
                <a:t>The authorized user will be able to create and modify the users and user’s role of a supplier.</a:t>
              </a:r>
            </a:p>
            <a:p>
              <a:r>
                <a:rPr lang="en-US" altLang="zh-CN" sz="1400" dirty="0" smtClean="0"/>
                <a:t>As a authorized user, you will be able to setup the supplier risk level and assign it to a supplier.</a:t>
              </a:r>
            </a:p>
            <a:p>
              <a:r>
                <a:rPr lang="en-US" altLang="zh-CN" sz="1400" b="1" dirty="0">
                  <a:solidFill>
                    <a:srgbClr val="FF0000"/>
                  </a:solidFill>
                </a:rPr>
                <a:t>Supplier Report: </a:t>
              </a:r>
            </a:p>
            <a:p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4113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108107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40235"/>
              </p:ext>
            </p:extLst>
          </p:nvPr>
        </p:nvGraphicFramePr>
        <p:xfrm>
          <a:off x="2105010" y="29999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701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44798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6" name="流程图: 过程 25"/>
          <p:cNvSpPr/>
          <p:nvPr/>
        </p:nvSpPr>
        <p:spPr>
          <a:xfrm>
            <a:off x="2634615" y="33258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992363" y="3325888"/>
            <a:ext cx="15832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6103788" y="3311684"/>
            <a:ext cx="17775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3258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grpSp>
          <p:nvGrpSpPr>
            <p:cNvPr id="15" name="组合 14"/>
            <p:cNvGrpSpPr/>
            <p:nvPr/>
          </p:nvGrpSpPr>
          <p:grpSpPr>
            <a:xfrm>
              <a:off x="2089150" y="2401166"/>
              <a:ext cx="9499600" cy="3699480"/>
              <a:chOff x="2089150" y="2401166"/>
              <a:chExt cx="9499600" cy="3699480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Supplier List</a:t>
                </a:r>
                <a:endParaRPr lang="zh-CN" altLang="en-US" sz="1200" dirty="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2089150" y="2597384"/>
                <a:ext cx="9499600" cy="3503262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1" name="流程图: 合并 4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流程图: 过程 4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5" name="流程图: 合并 4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流程图: 合并 4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9415462" y="33258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33258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70" name="圆角矩形 69"/>
          <p:cNvSpPr/>
          <p:nvPr/>
        </p:nvSpPr>
        <p:spPr>
          <a:xfrm>
            <a:off x="2257070" y="27033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417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3"/>
            <a:ext cx="9499600" cy="282649"/>
            <a:chOff x="985837" y="3451343"/>
            <a:chExt cx="9499600" cy="282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91697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5" name="六角星 134"/>
          <p:cNvSpPr/>
          <p:nvPr/>
        </p:nvSpPr>
        <p:spPr>
          <a:xfrm>
            <a:off x="4544482" y="290395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六角星 135"/>
          <p:cNvSpPr/>
          <p:nvPr/>
        </p:nvSpPr>
        <p:spPr>
          <a:xfrm>
            <a:off x="811745" y="29173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27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856414"/>
              </p:ext>
            </p:extLst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6357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41118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9" name="六角星 138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六角星 139"/>
          <p:cNvSpPr/>
          <p:nvPr/>
        </p:nvSpPr>
        <p:spPr>
          <a:xfrm>
            <a:off x="806690" y="291688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74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 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8832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9" name="流程图: 合并 148"/>
          <p:cNvSpPr/>
          <p:nvPr/>
        </p:nvSpPr>
        <p:spPr>
          <a:xfrm>
            <a:off x="10930734" y="57323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84" name="矩形 18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185" name="组合 184"/>
          <p:cNvGrpSpPr/>
          <p:nvPr/>
        </p:nvGrpSpPr>
        <p:grpSpPr>
          <a:xfrm>
            <a:off x="809973" y="2564559"/>
            <a:ext cx="10415584" cy="2789439"/>
            <a:chOff x="414342" y="1470901"/>
            <a:chExt cx="10415584" cy="2789439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14342" y="1470901"/>
              <a:ext cx="10415584" cy="2789439"/>
              <a:chOff x="2157413" y="1354232"/>
              <a:chExt cx="8043862" cy="2525532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365204"/>
                <a:ext cx="8043862" cy="251456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87" name="十字形 18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97" name="组合 196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99" name="流程图: 过程 19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202" name="流程图: 过程 201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205" name="组合 204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206" name="流程图: 合并 20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9" name="圆角矩形 208"/>
          <p:cNvSpPr/>
          <p:nvPr/>
        </p:nvSpPr>
        <p:spPr>
          <a:xfrm>
            <a:off x="4151224" y="490520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0" name="圆角矩形 209"/>
          <p:cNvSpPr/>
          <p:nvPr/>
        </p:nvSpPr>
        <p:spPr>
          <a:xfrm>
            <a:off x="5956511" y="491004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11" name="组合 210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212" name="文本框 211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214" name="矩形 213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5" name="半闭框 214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1167525" y="3131134"/>
            <a:ext cx="2569346" cy="261610"/>
            <a:chOff x="1167525" y="3131134"/>
            <a:chExt cx="2569346" cy="261610"/>
          </a:xfrm>
        </p:grpSpPr>
        <p:grpSp>
          <p:nvGrpSpPr>
            <p:cNvPr id="190" name="组合 189"/>
            <p:cNvGrpSpPr/>
            <p:nvPr/>
          </p:nvGrpSpPr>
          <p:grpSpPr>
            <a:xfrm>
              <a:off x="1218868" y="3131134"/>
              <a:ext cx="2518003" cy="261610"/>
              <a:chOff x="2850873" y="2713777"/>
              <a:chExt cx="2518003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test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850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Name :</a:t>
                </a:r>
                <a:endParaRPr lang="zh-CN" altLang="en-US" sz="1100" dirty="0"/>
              </a:p>
            </p:txBody>
          </p:sp>
        </p:grpSp>
        <p:sp>
          <p:nvSpPr>
            <p:cNvPr id="19" name="六角星 18"/>
            <p:cNvSpPr/>
            <p:nvPr/>
          </p:nvSpPr>
          <p:spPr>
            <a:xfrm>
              <a:off x="1167525" y="321627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6" name="六角星 215"/>
          <p:cNvSpPr/>
          <p:nvPr/>
        </p:nvSpPr>
        <p:spPr>
          <a:xfrm>
            <a:off x="4144261" y="32106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六角星 216"/>
          <p:cNvSpPr/>
          <p:nvPr/>
        </p:nvSpPr>
        <p:spPr>
          <a:xfrm>
            <a:off x="7234973" y="319121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六角星 217"/>
          <p:cNvSpPr/>
          <p:nvPr/>
        </p:nvSpPr>
        <p:spPr>
          <a:xfrm>
            <a:off x="4048527" y="36532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六角星 218"/>
          <p:cNvSpPr/>
          <p:nvPr/>
        </p:nvSpPr>
        <p:spPr>
          <a:xfrm>
            <a:off x="1364574" y="367047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81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0"/>
            <a:chOff x="200025" y="2286000"/>
            <a:chExt cx="2336006" cy="1015820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555704"/>
              </p:ext>
            </p:extLst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1192030" y="546839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10364" y="29193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872170" y="1976938"/>
            <a:ext cx="10415584" cy="4622991"/>
            <a:chOff x="414342" y="1470901"/>
            <a:chExt cx="10415584" cy="46229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414342" y="1470901"/>
              <a:ext cx="10415584" cy="4622991"/>
              <a:chOff x="2157413" y="1354232"/>
              <a:chExt cx="8043862" cy="4185613"/>
            </a:xfrm>
          </p:grpSpPr>
          <p:sp>
            <p:nvSpPr>
              <p:cNvPr id="137" name="流程图: 过程 136"/>
              <p:cNvSpPr/>
              <p:nvPr/>
            </p:nvSpPr>
            <p:spPr>
              <a:xfrm>
                <a:off x="2157413" y="1365204"/>
                <a:ext cx="8043862" cy="417464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过程 13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Plants to Bundle</a:t>
                </a:r>
                <a:endParaRPr lang="zh-CN" altLang="en-US" sz="1400" dirty="0"/>
              </a:p>
            </p:txBody>
          </p:sp>
        </p:grpSp>
        <p:sp>
          <p:nvSpPr>
            <p:cNvPr id="136" name="十字形 13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328977" y="608250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40" name="圆角矩形 139"/>
          <p:cNvSpPr/>
          <p:nvPr/>
        </p:nvSpPr>
        <p:spPr>
          <a:xfrm>
            <a:off x="6134264" y="6087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141" name="表格 1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606852"/>
              </p:ext>
            </p:extLst>
          </p:nvPr>
        </p:nvGraphicFramePr>
        <p:xfrm>
          <a:off x="1216010" y="2606297"/>
          <a:ext cx="9730101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991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865495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6038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142" name="流程图: 过程 141"/>
          <p:cNvSpPr/>
          <p:nvPr/>
        </p:nvSpPr>
        <p:spPr>
          <a:xfrm>
            <a:off x="1745615" y="29321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43" name="流程图: 过程 142"/>
          <p:cNvSpPr/>
          <p:nvPr/>
        </p:nvSpPr>
        <p:spPr>
          <a:xfrm>
            <a:off x="2990295" y="29321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48" name="组合 147"/>
          <p:cNvGrpSpPr/>
          <p:nvPr/>
        </p:nvGrpSpPr>
        <p:grpSpPr>
          <a:xfrm>
            <a:off x="7835109" y="5502347"/>
            <a:ext cx="2778752" cy="144007"/>
            <a:chOff x="8151178" y="4450708"/>
            <a:chExt cx="2778752" cy="144007"/>
          </a:xfrm>
        </p:grpSpPr>
        <p:grpSp>
          <p:nvGrpSpPr>
            <p:cNvPr id="149" name="组合 14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6" name="流程图: 合并 15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0" name="流程图: 合并 14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1" name="流程图: 过程 15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4" name="流程图: 合并 15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3" name="流程图: 合并 15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18146" y="2932188"/>
            <a:ext cx="892955" cy="185164"/>
            <a:chOff x="10334412" y="1248915"/>
            <a:chExt cx="892955" cy="185164"/>
          </a:xfrm>
        </p:grpSpPr>
        <p:sp>
          <p:nvSpPr>
            <p:cNvPr id="160" name="流程图: 过程 159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1405573" y="26960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1399566" y="43443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1399566" y="46066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1399566" y="48948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1387552" y="51755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0" name="组合 169"/>
          <p:cNvGrpSpPr/>
          <p:nvPr/>
        </p:nvGrpSpPr>
        <p:grpSpPr>
          <a:xfrm>
            <a:off x="1399566" y="3526537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1" name="矩形 17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半闭框 17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1400521" y="3222528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4" name="矩形 17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半闭框 17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1399566" y="3797939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7" name="矩形 17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半闭框 17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399793" y="4078473"/>
            <a:ext cx="108000" cy="108000"/>
            <a:chOff x="1699613" y="3398820"/>
            <a:chExt cx="108000" cy="108000"/>
          </a:xfrm>
          <a:solidFill>
            <a:schemeClr val="bg1"/>
          </a:solidFill>
        </p:grpSpPr>
        <p:sp>
          <p:nvSpPr>
            <p:cNvPr id="180" name="矩形 179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半闭框 180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2" name="矩形 18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11399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Header quarter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082754"/>
            <a:chOff x="-43736" y="836951"/>
            <a:chExt cx="10873662" cy="40827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ORG000001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this is the root node of a company organization;</a:t>
              </a:r>
              <a:endParaRPr lang="zh-CN" altLang="en-US" sz="1050" dirty="0">
                <a:solidFill>
                  <a:schemeClr val="tx1"/>
                </a:solidFill>
              </a:endParaRPr>
            </a:p>
            <a:p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Header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987758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B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40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11654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00393" y="292228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91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</a:t>
            </a:r>
            <a:r>
              <a:rPr lang="en-US" altLang="zh-CN" dirty="0" err="1" smtClean="0"/>
              <a:t>Proflie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61202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5819589" y="5832448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7" name="六角星 86"/>
          <p:cNvSpPr/>
          <p:nvPr/>
        </p:nvSpPr>
        <p:spPr>
          <a:xfrm>
            <a:off x="2201665" y="3238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圆角矩形 87"/>
          <p:cNvSpPr/>
          <p:nvPr/>
        </p:nvSpPr>
        <p:spPr>
          <a:xfrm>
            <a:off x="2248694" y="5019493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80032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4836097" y="5860107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35" name="圆角矩形 134"/>
          <p:cNvSpPr/>
          <p:nvPr/>
        </p:nvSpPr>
        <p:spPr>
          <a:xfrm>
            <a:off x="6641384" y="5864944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809973" y="2564559"/>
            <a:ext cx="10415584" cy="3447186"/>
            <a:chOff x="414342" y="1470901"/>
            <a:chExt cx="10415584" cy="3447186"/>
          </a:xfrm>
        </p:grpSpPr>
        <p:grpSp>
          <p:nvGrpSpPr>
            <p:cNvPr id="88" name="组合 87"/>
            <p:cNvGrpSpPr/>
            <p:nvPr/>
          </p:nvGrpSpPr>
          <p:grpSpPr>
            <a:xfrm>
              <a:off x="414342" y="1470901"/>
              <a:ext cx="10415584" cy="3447186"/>
              <a:chOff x="2157413" y="1354232"/>
              <a:chExt cx="8043862" cy="3121050"/>
            </a:xfrm>
          </p:grpSpPr>
          <p:sp>
            <p:nvSpPr>
              <p:cNvPr id="136" name="流程图: 过程 135"/>
              <p:cNvSpPr/>
              <p:nvPr/>
            </p:nvSpPr>
            <p:spPr>
              <a:xfrm>
                <a:off x="2157413" y="1365204"/>
                <a:ext cx="8043862" cy="31100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流程图: 过程 136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12" name="十字形 111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1218868" y="3131134"/>
            <a:ext cx="2518003" cy="261610"/>
            <a:chOff x="2850873" y="2713777"/>
            <a:chExt cx="2518003" cy="261610"/>
          </a:xfrm>
        </p:grpSpPr>
        <p:sp>
          <p:nvSpPr>
            <p:cNvPr id="139" name="流程图: 过程 138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42" name="流程图: 过程 141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45" name="组合 144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47" name="流程图: 过程 14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150" name="流程图: 过程 149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1" name="文本框 150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圆角矩形 161"/>
          <p:cNvSpPr/>
          <p:nvPr/>
        </p:nvSpPr>
        <p:spPr>
          <a:xfrm>
            <a:off x="4151224" y="560279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63" name="圆角矩形 162"/>
          <p:cNvSpPr/>
          <p:nvPr/>
        </p:nvSpPr>
        <p:spPr>
          <a:xfrm>
            <a:off x="5956511" y="56076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166" name="文本框 165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167" name="组合 166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半闭框 168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7" name="六角星 156"/>
          <p:cNvSpPr/>
          <p:nvPr/>
        </p:nvSpPr>
        <p:spPr>
          <a:xfrm>
            <a:off x="1167525" y="32162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六角星 157"/>
          <p:cNvSpPr/>
          <p:nvPr/>
        </p:nvSpPr>
        <p:spPr>
          <a:xfrm>
            <a:off x="1356875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六角星 158"/>
          <p:cNvSpPr/>
          <p:nvPr/>
        </p:nvSpPr>
        <p:spPr>
          <a:xfrm>
            <a:off x="4129087" y="321145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六角星 159"/>
          <p:cNvSpPr/>
          <p:nvPr/>
        </p:nvSpPr>
        <p:spPr>
          <a:xfrm>
            <a:off x="4038848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六角星 160"/>
          <p:cNvSpPr/>
          <p:nvPr/>
        </p:nvSpPr>
        <p:spPr>
          <a:xfrm>
            <a:off x="7217734" y="318439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4" name="组合 163"/>
          <p:cNvGrpSpPr/>
          <p:nvPr/>
        </p:nvGrpSpPr>
        <p:grpSpPr>
          <a:xfrm>
            <a:off x="1297415" y="3978669"/>
            <a:ext cx="5310620" cy="1177479"/>
            <a:chOff x="3350946" y="2699489"/>
            <a:chExt cx="5310620" cy="1177479"/>
          </a:xfrm>
        </p:grpSpPr>
        <p:sp>
          <p:nvSpPr>
            <p:cNvPr id="165" name="流程图: 过程 164"/>
            <p:cNvSpPr/>
            <p:nvPr/>
          </p:nvSpPr>
          <p:spPr>
            <a:xfrm>
              <a:off x="4265771" y="2736900"/>
              <a:ext cx="4395795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71" name="圆角矩形 170"/>
          <p:cNvSpPr/>
          <p:nvPr/>
        </p:nvSpPr>
        <p:spPr>
          <a:xfrm>
            <a:off x="6728401" y="4981640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85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842303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462961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6006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144769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77647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9894"/>
            <a:chOff x="200025" y="2286000"/>
            <a:chExt cx="2336006" cy="102989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8117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5871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508789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060638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91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Create New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468308"/>
            <a:chOff x="414342" y="1470901"/>
            <a:chExt cx="10415584" cy="3468308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468308"/>
              <a:chOff x="2157413" y="1354232"/>
              <a:chExt cx="8043862" cy="3140174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12920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4109245" y="461090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5914532" y="46157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05" name="组合 104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</a:p>
        </p:txBody>
      </p:sp>
      <p:sp>
        <p:nvSpPr>
          <p:cNvPr id="109" name="六角星 108"/>
          <p:cNvSpPr/>
          <p:nvPr/>
        </p:nvSpPr>
        <p:spPr>
          <a:xfrm>
            <a:off x="899383" y="215355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1074643" y="261174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3854257" y="214841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3760172" y="260751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6936834" y="211663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7022603" y="257210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 , Supplier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Edit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603583"/>
            <a:chOff x="414342" y="1470901"/>
            <a:chExt cx="10415584" cy="3603583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603583"/>
              <a:chOff x="2157413" y="1354232"/>
              <a:chExt cx="8043862" cy="3262650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2516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Operator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3050005" y="45772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4855292" y="458211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6660579" y="4582115"/>
            <a:ext cx="1643114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Reset Password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109" name="六角星 108"/>
          <p:cNvSpPr/>
          <p:nvPr/>
        </p:nvSpPr>
        <p:spPr>
          <a:xfrm>
            <a:off x="3760172" y="2599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3854257" y="215786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894968" y="216892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1085638" y="2616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7018011" y="2580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6952450" y="21179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65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Risk Level Setup 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961108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092726"/>
              </p:ext>
            </p:extLst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07665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Header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106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491990" cy="3375673"/>
            <a:chOff x="287235" y="1470901"/>
            <a:chExt cx="7491990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491990" cy="3375673"/>
              <a:chOff x="2059249" y="1354232"/>
              <a:chExt cx="5785996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785996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785996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92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84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166228" cy="3375673"/>
            <a:chOff x="287235" y="1470901"/>
            <a:chExt cx="7166228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166228" cy="3375673"/>
              <a:chOff x="2059249" y="1354232"/>
              <a:chExt cx="5534413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53441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53441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025537" y="1569516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14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25535" y="2085320"/>
            <a:ext cx="7201095" cy="3363554"/>
            <a:chOff x="252370" y="1470894"/>
            <a:chExt cx="7201095" cy="3363554"/>
          </a:xfrm>
        </p:grpSpPr>
        <p:grpSp>
          <p:nvGrpSpPr>
            <p:cNvPr id="62" name="组合 61"/>
            <p:cNvGrpSpPr/>
            <p:nvPr/>
          </p:nvGrpSpPr>
          <p:grpSpPr>
            <a:xfrm>
              <a:off x="252370" y="1470894"/>
              <a:ext cx="7201095" cy="3363554"/>
              <a:chOff x="2032324" y="1354226"/>
              <a:chExt cx="5561341" cy="3045330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32324" y="1354226"/>
                <a:ext cx="5561341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3" y="1354232"/>
                <a:ext cx="553381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6926199" y="153379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76711" cy="261610"/>
            <a:chOff x="1537913" y="2596252"/>
            <a:chExt cx="23767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44732" cy="261610"/>
              <a:chOff x="3124144" y="2716091"/>
              <a:chExt cx="22447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17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1182" y="2085327"/>
            <a:ext cx="7501252" cy="3375673"/>
            <a:chOff x="288017" y="1470901"/>
            <a:chExt cx="7501252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8017" y="1470901"/>
              <a:ext cx="7501252" cy="3375673"/>
              <a:chOff x="2059854" y="1354232"/>
              <a:chExt cx="5793150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854" y="1365204"/>
                <a:ext cx="578539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4" y="1354232"/>
                <a:ext cx="5793150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03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64011" cy="261610"/>
            <a:chOff x="1537913" y="2596252"/>
            <a:chExt cx="23640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32032" cy="261610"/>
              <a:chOff x="3124144" y="2716091"/>
              <a:chExt cx="22320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323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49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Report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19690624">
            <a:off x="3225800" y="3263900"/>
            <a:ext cx="6146800" cy="1638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Defined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7301866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683218021"/>
              </p:ext>
            </p:extLst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494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575108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 – Synchronization Of Configurations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1157949" y="5715916"/>
            <a:ext cx="2802947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9026314" y="5715916"/>
            <a:ext cx="2429448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8141319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775671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文本框 40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2" name="流程图: 合并 61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4109476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grpSp>
          <p:nvGrpSpPr>
            <p:cNvPr id="5" name="组合 4"/>
            <p:cNvGrpSpPr/>
            <p:nvPr/>
          </p:nvGrpSpPr>
          <p:grpSpPr>
            <a:xfrm>
              <a:off x="200025" y="1836086"/>
              <a:ext cx="11744325" cy="4350402"/>
              <a:chOff x="200025" y="1836086"/>
              <a:chExt cx="11744325" cy="435040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00025" y="1843088"/>
                <a:ext cx="11744325" cy="4343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200025" y="1836086"/>
                <a:ext cx="10001250" cy="421339"/>
                <a:chOff x="200025" y="1836086"/>
                <a:chExt cx="10001250" cy="421339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200025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Project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>
                  <a:off x="1771650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>
                      <a:solidFill>
                        <a:schemeClr val="tx1"/>
                      </a:solidFill>
                    </a:rPr>
                    <a:t>Activity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8629650" y="1836907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System Setup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3343275" y="18408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Supplier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4914900" y="18360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Reports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6486525" y="1840329"/>
                  <a:ext cx="2143125" cy="414337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bg1"/>
                      </a:solidFill>
                    </a:rPr>
                    <a:t>Advanced Settings</a:t>
                  </a:r>
                  <a:endParaRPr lang="zh-CN" alt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cxnSp>
            <p:nvCxnSpPr>
              <p:cNvPr id="20" name="直接连接符 19"/>
              <p:cNvCxnSpPr/>
              <p:nvPr/>
            </p:nvCxnSpPr>
            <p:spPr>
              <a:xfrm>
                <a:off x="2005620" y="2250423"/>
                <a:ext cx="0" cy="39290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组合 20"/>
              <p:cNvGrpSpPr/>
              <p:nvPr/>
            </p:nvGrpSpPr>
            <p:grpSpPr>
              <a:xfrm>
                <a:off x="200025" y="2275884"/>
                <a:ext cx="1811655" cy="764871"/>
                <a:chOff x="200025" y="2543174"/>
                <a:chExt cx="2336006" cy="764871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200025" y="2543174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Template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00025" y="2793696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Workflow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200025" y="3050870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>
                      <a:solidFill>
                        <a:schemeClr val="tx1"/>
                      </a:solidFill>
                    </a:rPr>
                    <a:t>PPAP Level Setup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29" name="直接连接符 28"/>
            <p:cNvCxnSpPr/>
            <p:nvPr/>
          </p:nvCxnSpPr>
          <p:spPr>
            <a:xfrm>
              <a:off x="200025" y="2257425"/>
              <a:ext cx="11744325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26" name="圆角矩形 25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79582" y="2669544"/>
              <a:ext cx="2668103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Advanced Settings</a:t>
              </a:r>
              <a:endParaRPr lang="zh-CN" altLang="en-US" sz="14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57461" y="3003537"/>
              <a:ext cx="8915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configure PPAP Level and manage templates of process of APQP/PPAP.</a:t>
              </a:r>
              <a:endParaRPr lang="zh-CN" altLang="en-US" sz="1400" dirty="0"/>
            </a:p>
          </p:txBody>
        </p:sp>
      </p:grpSp>
      <p:sp>
        <p:nvSpPr>
          <p:cNvPr id="30" name="矩形 2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11077462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Template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4658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27485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65995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41433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1" name="文本框 60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16510971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546218"/>
              </p:ext>
            </p:extLst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603347122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547971612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6896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510787"/>
              </p:ext>
            </p:extLst>
          </p:nvPr>
        </p:nvGraphicFramePr>
        <p:xfrm>
          <a:off x="821377" y="25690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7351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2825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1703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28946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7267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4510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4841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1150504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9182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564805"/>
              </p:ext>
            </p:extLst>
          </p:nvPr>
        </p:nvGraphicFramePr>
        <p:xfrm>
          <a:off x="821377" y="27976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9637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5111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3989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31232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9553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6796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7127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921097" y="1599917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8" name="组合 17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79" name="十字形 17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矩形 181"/>
          <p:cNvSpPr/>
          <p:nvPr/>
        </p:nvSpPr>
        <p:spPr>
          <a:xfrm>
            <a:off x="2771166" y="40268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/>
          <p:cNvSpPr/>
          <p:nvPr/>
        </p:nvSpPr>
        <p:spPr>
          <a:xfrm>
            <a:off x="2771166" y="43006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2771166" y="45900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197" name="组合 196"/>
          <p:cNvGrpSpPr/>
          <p:nvPr/>
        </p:nvGrpSpPr>
        <p:grpSpPr>
          <a:xfrm>
            <a:off x="1272065" y="2143862"/>
            <a:ext cx="2633897" cy="261610"/>
            <a:chOff x="1280727" y="2596252"/>
            <a:chExt cx="2633897" cy="26161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199" name="六角星 19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4589497" y="2130820"/>
            <a:ext cx="2873606" cy="261610"/>
            <a:chOff x="1041018" y="2596252"/>
            <a:chExt cx="2873606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271481" y="2118083"/>
            <a:ext cx="2896466" cy="261610"/>
            <a:chOff x="7788881" y="2105383"/>
            <a:chExt cx="289646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2" name="流程图: 过程 211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文本框 212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1" name="六角星 210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1089361" y="2610053"/>
            <a:ext cx="2826126" cy="261610"/>
            <a:chOff x="7859221" y="2105383"/>
            <a:chExt cx="2826126" cy="261610"/>
          </a:xfrm>
        </p:grpSpPr>
        <p:grpSp>
          <p:nvGrpSpPr>
            <p:cNvPr id="215" name="组合 214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17" name="组合 216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19" name="流程图: 过程 218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文本框 219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8" name="六角星 217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6" name="流程图: 合并 215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4816405" y="2588878"/>
            <a:ext cx="6351541" cy="723184"/>
            <a:chOff x="1269618" y="2596252"/>
            <a:chExt cx="6351541" cy="723184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5" name="文本框 224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3" name="六角星 222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1088570" y="3539563"/>
            <a:ext cx="10847232" cy="2208662"/>
            <a:chOff x="2089150" y="2620241"/>
            <a:chExt cx="10847232" cy="2208662"/>
          </a:xfrm>
        </p:grpSpPr>
        <p:sp>
          <p:nvSpPr>
            <p:cNvPr id="227" name="矩形 226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28" name="矩形 227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9" name="表格 2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298913"/>
              </p:ext>
            </p:extLst>
          </p:nvPr>
        </p:nvGraphicFramePr>
        <p:xfrm>
          <a:off x="1137493" y="40030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0" name="矩形 229"/>
          <p:cNvSpPr/>
          <p:nvPr/>
        </p:nvSpPr>
        <p:spPr>
          <a:xfrm>
            <a:off x="1321049" y="4092812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1321049" y="43502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/>
          <p:cNvSpPr/>
          <p:nvPr/>
        </p:nvSpPr>
        <p:spPr>
          <a:xfrm>
            <a:off x="1321049" y="4636170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/>
          <p:cNvSpPr/>
          <p:nvPr/>
        </p:nvSpPr>
        <p:spPr>
          <a:xfrm>
            <a:off x="1321049" y="491000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/>
          <p:cNvSpPr/>
          <p:nvPr/>
        </p:nvSpPr>
        <p:spPr>
          <a:xfrm>
            <a:off x="1321049" y="519944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流程图: 过程 234"/>
          <p:cNvSpPr/>
          <p:nvPr/>
        </p:nvSpPr>
        <p:spPr>
          <a:xfrm>
            <a:off x="1712741" y="43208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6" name="流程图: 过程 235"/>
          <p:cNvSpPr/>
          <p:nvPr/>
        </p:nvSpPr>
        <p:spPr>
          <a:xfrm>
            <a:off x="1712741" y="45959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7" name="流程图: 过程 236"/>
          <p:cNvSpPr/>
          <p:nvPr/>
        </p:nvSpPr>
        <p:spPr>
          <a:xfrm>
            <a:off x="1712741" y="514598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8" name="流程图: 过程 237"/>
          <p:cNvSpPr/>
          <p:nvPr/>
        </p:nvSpPr>
        <p:spPr>
          <a:xfrm>
            <a:off x="1712741" y="487094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9" name="流程图: 过程 238"/>
          <p:cNvSpPr/>
          <p:nvPr/>
        </p:nvSpPr>
        <p:spPr>
          <a:xfrm>
            <a:off x="2347361" y="4318553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0" name="流程图: 过程 239"/>
          <p:cNvSpPr/>
          <p:nvPr/>
        </p:nvSpPr>
        <p:spPr>
          <a:xfrm>
            <a:off x="2347361" y="4593592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1" name="流程图: 过程 240"/>
          <p:cNvSpPr/>
          <p:nvPr/>
        </p:nvSpPr>
        <p:spPr>
          <a:xfrm>
            <a:off x="2347361" y="514367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2" name="流程图: 过程 241"/>
          <p:cNvSpPr/>
          <p:nvPr/>
        </p:nvSpPr>
        <p:spPr>
          <a:xfrm>
            <a:off x="2347361" y="486863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243" name="组合 242"/>
          <p:cNvGrpSpPr/>
          <p:nvPr/>
        </p:nvGrpSpPr>
        <p:grpSpPr>
          <a:xfrm>
            <a:off x="5551653" y="4317233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4" name="流程图: 过程 24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551653" y="4600480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7" name="流程图: 过程 24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9" name="组合 248"/>
          <p:cNvGrpSpPr/>
          <p:nvPr/>
        </p:nvGrpSpPr>
        <p:grpSpPr>
          <a:xfrm>
            <a:off x="5551653" y="4887687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0" name="流程图: 过程 24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1" name="流程图: 合并 25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5551653" y="5140084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3" name="流程图: 过程 25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4" name="流程图: 合并 25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6797150" y="4318345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6" name="流程图: 过程 25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7" name="流程图: 合并 25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组合 257"/>
          <p:cNvGrpSpPr/>
          <p:nvPr/>
        </p:nvGrpSpPr>
        <p:grpSpPr>
          <a:xfrm>
            <a:off x="6797150" y="4601592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9" name="流程图: 过程 25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0" name="流程图: 合并 25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组合 260"/>
          <p:cNvGrpSpPr/>
          <p:nvPr/>
        </p:nvGrpSpPr>
        <p:grpSpPr>
          <a:xfrm>
            <a:off x="6797150" y="4888799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2" name="流程图: 过程 26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3" name="流程图: 合并 26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组合 263"/>
          <p:cNvGrpSpPr/>
          <p:nvPr/>
        </p:nvGrpSpPr>
        <p:grpSpPr>
          <a:xfrm>
            <a:off x="6797150" y="5141196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5" name="流程图: 过程 26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6" name="流程图: 合并 26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71" name="文本框 270"/>
          <p:cNvSpPr txBox="1"/>
          <p:nvPr/>
        </p:nvSpPr>
        <p:spPr>
          <a:xfrm>
            <a:off x="8042407" y="43148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2" name="文本框 271"/>
          <p:cNvSpPr txBox="1"/>
          <p:nvPr/>
        </p:nvSpPr>
        <p:spPr>
          <a:xfrm>
            <a:off x="8042407" y="45823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8042407" y="48497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4" name="文本框 273"/>
          <p:cNvSpPr txBox="1"/>
          <p:nvPr/>
        </p:nvSpPr>
        <p:spPr>
          <a:xfrm>
            <a:off x="8042407" y="51172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5" name="圆角矩形 274"/>
          <p:cNvSpPr/>
          <p:nvPr/>
        </p:nvSpPr>
        <p:spPr>
          <a:xfrm>
            <a:off x="5741048" y="5904427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276" name="组合 275"/>
          <p:cNvGrpSpPr/>
          <p:nvPr/>
        </p:nvGrpSpPr>
        <p:grpSpPr>
          <a:xfrm>
            <a:off x="11793754" y="4009483"/>
            <a:ext cx="142435" cy="1734698"/>
            <a:chOff x="11805090" y="2274600"/>
            <a:chExt cx="142435" cy="1734698"/>
          </a:xfrm>
        </p:grpSpPr>
        <p:sp>
          <p:nvSpPr>
            <p:cNvPr id="277" name="流程图: 过程 276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8" name="矩形 277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9" name="流程图: 合并 278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80" name="流程图: 合并 279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04611627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PPAP Template</a:t>
            </a:r>
            <a:endParaRPr lang="zh-CN" altLang="en-US" sz="1100" dirty="0"/>
          </a:p>
        </p:txBody>
      </p:sp>
      <p:sp>
        <p:nvSpPr>
          <p:cNvPr id="41" name="圆角矩形 40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2" name="圆角矩形 41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433846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流程图: 过程 45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49" name="流程图: 过程 4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流程图: 合并 4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3" name="流程图: 过程 5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合并 5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list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2" name="文本框 6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54633451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476454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1793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1793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1793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1793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63945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3945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3945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3945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538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129751209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516500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224794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191226"/>
              </p:ext>
            </p:extLst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442920120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/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2" name="矩形 171"/>
          <p:cNvSpPr/>
          <p:nvPr/>
        </p:nvSpPr>
        <p:spPr>
          <a:xfrm>
            <a:off x="188912" y="1486823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3" name="组合 172"/>
          <p:cNvGrpSpPr/>
          <p:nvPr/>
        </p:nvGrpSpPr>
        <p:grpSpPr>
          <a:xfrm>
            <a:off x="579120" y="1763924"/>
            <a:ext cx="11162029" cy="4574963"/>
            <a:chOff x="135003" y="1470901"/>
            <a:chExt cx="11162029" cy="4574963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99" name="十字形 19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941865" y="2283562"/>
            <a:ext cx="2633897" cy="261610"/>
            <a:chOff x="1280727" y="2596252"/>
            <a:chExt cx="2633897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4259297" y="2270520"/>
            <a:ext cx="2873606" cy="261610"/>
            <a:chOff x="1041018" y="2596252"/>
            <a:chExt cx="287360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9" name="六角星 208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2" name="组合 211"/>
          <p:cNvGrpSpPr/>
          <p:nvPr/>
        </p:nvGrpSpPr>
        <p:grpSpPr>
          <a:xfrm>
            <a:off x="7941281" y="2257783"/>
            <a:ext cx="2896466" cy="261610"/>
            <a:chOff x="7788881" y="2105383"/>
            <a:chExt cx="2896466" cy="261610"/>
          </a:xfrm>
        </p:grpSpPr>
        <p:grpSp>
          <p:nvGrpSpPr>
            <p:cNvPr id="213" name="组合 212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5" name="组合 214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7" name="流程图: 过程 216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8" name="文本框 217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6" name="六角星 215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4" name="流程图: 合并 213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759161" y="2749753"/>
            <a:ext cx="2826126" cy="261610"/>
            <a:chOff x="7859221" y="2105383"/>
            <a:chExt cx="2826126" cy="261610"/>
          </a:xfrm>
        </p:grpSpPr>
        <p:grpSp>
          <p:nvGrpSpPr>
            <p:cNvPr id="220" name="组合 219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24" name="流程图: 过程 223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5" name="文本框 224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23" name="六角星 222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1" name="流程图: 合并 220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4486205" y="2728578"/>
            <a:ext cx="6351541" cy="723184"/>
            <a:chOff x="1269618" y="2596252"/>
            <a:chExt cx="6351541" cy="723184"/>
          </a:xfrm>
        </p:grpSpPr>
        <p:grpSp>
          <p:nvGrpSpPr>
            <p:cNvPr id="227" name="组合 226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9" name="流程图: 过程 228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0" name="文本框 229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8" name="六角星 227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1" name="组合 230"/>
          <p:cNvGrpSpPr/>
          <p:nvPr/>
        </p:nvGrpSpPr>
        <p:grpSpPr>
          <a:xfrm>
            <a:off x="758370" y="3679263"/>
            <a:ext cx="10847232" cy="2208662"/>
            <a:chOff x="2089150" y="2620241"/>
            <a:chExt cx="10847232" cy="2208662"/>
          </a:xfrm>
        </p:grpSpPr>
        <p:sp>
          <p:nvSpPr>
            <p:cNvPr id="232" name="矩形 231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34" name="表格 2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047566"/>
              </p:ext>
            </p:extLst>
          </p:nvPr>
        </p:nvGraphicFramePr>
        <p:xfrm>
          <a:off x="807293" y="41427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5" name="矩形 234"/>
          <p:cNvSpPr/>
          <p:nvPr/>
        </p:nvSpPr>
        <p:spPr>
          <a:xfrm>
            <a:off x="990849" y="4232512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矩形 235"/>
          <p:cNvSpPr/>
          <p:nvPr/>
        </p:nvSpPr>
        <p:spPr>
          <a:xfrm>
            <a:off x="990849" y="4489938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矩形 236"/>
          <p:cNvSpPr/>
          <p:nvPr/>
        </p:nvSpPr>
        <p:spPr>
          <a:xfrm>
            <a:off x="990849" y="4775870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矩形 237"/>
          <p:cNvSpPr/>
          <p:nvPr/>
        </p:nvSpPr>
        <p:spPr>
          <a:xfrm>
            <a:off x="990849" y="504970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矩形 238"/>
          <p:cNvSpPr/>
          <p:nvPr/>
        </p:nvSpPr>
        <p:spPr>
          <a:xfrm>
            <a:off x="990849" y="533914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10231654" y="4149183"/>
            <a:ext cx="142435" cy="1734698"/>
            <a:chOff x="11805090" y="2274600"/>
            <a:chExt cx="142435" cy="1734698"/>
          </a:xfrm>
        </p:grpSpPr>
        <p:sp>
          <p:nvSpPr>
            <p:cNvPr id="241" name="流程图: 过程 240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45" name="流程图: 过程 244"/>
          <p:cNvSpPr/>
          <p:nvPr/>
        </p:nvSpPr>
        <p:spPr>
          <a:xfrm>
            <a:off x="1344441" y="4460567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6" name="流程图: 过程 245"/>
          <p:cNvSpPr/>
          <p:nvPr/>
        </p:nvSpPr>
        <p:spPr>
          <a:xfrm>
            <a:off x="1344441" y="4735606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7" name="流程图: 过程 246"/>
          <p:cNvSpPr/>
          <p:nvPr/>
        </p:nvSpPr>
        <p:spPr>
          <a:xfrm>
            <a:off x="1344441" y="528568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8" name="流程图: 过程 247"/>
          <p:cNvSpPr/>
          <p:nvPr/>
        </p:nvSpPr>
        <p:spPr>
          <a:xfrm>
            <a:off x="1344441" y="501064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9" name="流程图: 过程 248"/>
          <p:cNvSpPr/>
          <p:nvPr/>
        </p:nvSpPr>
        <p:spPr>
          <a:xfrm>
            <a:off x="2017161" y="4458253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0" name="流程图: 过程 249"/>
          <p:cNvSpPr/>
          <p:nvPr/>
        </p:nvSpPr>
        <p:spPr>
          <a:xfrm>
            <a:off x="2017161" y="4733292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1" name="流程图: 过程 250"/>
          <p:cNvSpPr/>
          <p:nvPr/>
        </p:nvSpPr>
        <p:spPr>
          <a:xfrm>
            <a:off x="2017161" y="528337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2" name="流程图: 过程 251"/>
          <p:cNvSpPr/>
          <p:nvPr/>
        </p:nvSpPr>
        <p:spPr>
          <a:xfrm>
            <a:off x="2017161" y="500833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253" name="组合 252"/>
          <p:cNvGrpSpPr/>
          <p:nvPr/>
        </p:nvGrpSpPr>
        <p:grpSpPr>
          <a:xfrm>
            <a:off x="5221453" y="4456933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4" name="流程图: 过程 2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6" name="组合 255"/>
          <p:cNvGrpSpPr/>
          <p:nvPr/>
        </p:nvGrpSpPr>
        <p:grpSpPr>
          <a:xfrm>
            <a:off x="5221453" y="4740180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7" name="流程图: 过程 25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5221453" y="5027387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0" name="流程图: 过程 25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1" name="流程图: 合并 26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2" name="组合 261"/>
          <p:cNvGrpSpPr/>
          <p:nvPr/>
        </p:nvGrpSpPr>
        <p:grpSpPr>
          <a:xfrm>
            <a:off x="5221453" y="5279784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3" name="流程图: 过程 26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4" name="流程图: 合并 26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65" name="文本框 264"/>
          <p:cNvSpPr txBox="1"/>
          <p:nvPr/>
        </p:nvSpPr>
        <p:spPr>
          <a:xfrm>
            <a:off x="6543807" y="44545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6543807" y="47220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6543807" y="49894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8" name="文本框 267"/>
          <p:cNvSpPr txBox="1"/>
          <p:nvPr/>
        </p:nvSpPr>
        <p:spPr>
          <a:xfrm>
            <a:off x="6543807" y="52569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9" name="圆角矩形 268"/>
          <p:cNvSpPr/>
          <p:nvPr/>
        </p:nvSpPr>
        <p:spPr>
          <a:xfrm>
            <a:off x="5469055" y="602821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728024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3319533283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5165384" y="4156002"/>
            <a:ext cx="76200" cy="796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3" name="组合 2"/>
          <p:cNvGrpSpPr/>
          <p:nvPr/>
        </p:nvGrpSpPr>
        <p:grpSpPr>
          <a:xfrm>
            <a:off x="5259636" y="4083984"/>
            <a:ext cx="1476654" cy="357873"/>
            <a:chOff x="5259636" y="4083984"/>
            <a:chExt cx="1476654" cy="357873"/>
          </a:xfrm>
        </p:grpSpPr>
        <p:sp>
          <p:nvSpPr>
            <p:cNvPr id="64" name="文本框 63"/>
            <p:cNvSpPr txBox="1"/>
            <p:nvPr/>
          </p:nvSpPr>
          <p:spPr>
            <a:xfrm>
              <a:off x="5259637" y="4083984"/>
              <a:ext cx="1476653" cy="179999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New Sub Org</a:t>
              </a:r>
              <a:endParaRPr lang="zh-CN" altLang="en-US" sz="1000" dirty="0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259636" y="4261857"/>
              <a:ext cx="1476653" cy="180000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View Organization Detail</a:t>
              </a:r>
              <a:endParaRPr lang="zh-CN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4700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PPAP Level Setup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096329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en-US" altLang="zh-CN" dirty="0" smtClean="0"/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5" name="文本框 34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36" name="流程图: 合并 35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937016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272780"/>
              </p:ext>
            </p:extLst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文本框 73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35184023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Selected 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257498"/>
              </p:ext>
            </p:extLst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87361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Workflow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20205259">
            <a:off x="2565400" y="3416299"/>
            <a:ext cx="4940300" cy="14605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Integrated with OMNEX other product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782286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-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987027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533178054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>
            <a:off x="-16549" y="1652234"/>
            <a:ext cx="2975833" cy="4643437"/>
            <a:chOff x="-16549" y="1652234"/>
            <a:chExt cx="2975833" cy="4643437"/>
          </a:xfrm>
          <a:solidFill>
            <a:srgbClr val="0070C0"/>
          </a:solidFill>
        </p:grpSpPr>
        <p:sp>
          <p:nvSpPr>
            <p:cNvPr id="64" name="五边形 63"/>
            <p:cNvSpPr/>
            <p:nvPr/>
          </p:nvSpPr>
          <p:spPr>
            <a:xfrm>
              <a:off x="2339769" y="1652234"/>
              <a:ext cx="619515" cy="4643437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-16549" y="1652234"/>
              <a:ext cx="2515683" cy="4643437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- Project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883217" y="1857374"/>
            <a:ext cx="8272463" cy="4386264"/>
            <a:chOff x="0" y="1085849"/>
            <a:chExt cx="12192000" cy="5243514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0" y="1743075"/>
              <a:ext cx="12192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357437" y="1085850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776480" y="1229798"/>
              <a:ext cx="103402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External</a:t>
              </a:r>
              <a:endParaRPr lang="zh-CN" altLang="en-US" sz="1100" dirty="0"/>
            </a:p>
          </p:txBody>
        </p:sp>
        <p:sp>
          <p:nvSpPr>
            <p:cNvPr id="11" name="流程图: 卡片 10"/>
            <p:cNvSpPr/>
            <p:nvPr/>
          </p:nvSpPr>
          <p:spPr>
            <a:xfrm>
              <a:off x="2588410" y="1887022"/>
              <a:ext cx="1557337" cy="685800"/>
            </a:xfrm>
            <a:prstGeom prst="flowChartPunchedCard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Project</a:t>
              </a:r>
              <a:endParaRPr lang="zh-CN" altLang="en-US" sz="1100" dirty="0"/>
            </a:p>
          </p:txBody>
        </p:sp>
        <p:sp>
          <p:nvSpPr>
            <p:cNvPr id="12" name="流程图: 多文档 11"/>
            <p:cNvSpPr/>
            <p:nvPr/>
          </p:nvSpPr>
          <p:spPr>
            <a:xfrm>
              <a:off x="364329" y="2886071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13" name="流程图: 多文档 12"/>
            <p:cNvSpPr/>
            <p:nvPr/>
          </p:nvSpPr>
          <p:spPr>
            <a:xfrm>
              <a:off x="364329" y="3767133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14" name="流程图: 多文档 13"/>
            <p:cNvSpPr/>
            <p:nvPr/>
          </p:nvSpPr>
          <p:spPr>
            <a:xfrm>
              <a:off x="364329" y="4648195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15" name="流程图: 多文档 14"/>
            <p:cNvSpPr/>
            <p:nvPr/>
          </p:nvSpPr>
          <p:spPr>
            <a:xfrm>
              <a:off x="364325" y="5529257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905472" y="1229798"/>
              <a:ext cx="4202986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Project Detail (Master Data)</a:t>
              </a:r>
              <a:endParaRPr lang="zh-CN" altLang="en-US" sz="1100" dirty="0"/>
            </a:p>
          </p:txBody>
        </p:sp>
        <p:cxnSp>
          <p:nvCxnSpPr>
            <p:cNvPr id="17" name="肘形连接符 16"/>
            <p:cNvCxnSpPr>
              <a:stCxn id="12" idx="3"/>
              <a:endCxn id="11" idx="1"/>
            </p:cNvCxnSpPr>
            <p:nvPr/>
          </p:nvCxnSpPr>
          <p:spPr>
            <a:xfrm flipV="1">
              <a:off x="1721641" y="2229922"/>
              <a:ext cx="866769" cy="974046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肘形连接符 17"/>
            <p:cNvCxnSpPr>
              <a:stCxn id="13" idx="3"/>
              <a:endCxn id="11" idx="1"/>
            </p:cNvCxnSpPr>
            <p:nvPr/>
          </p:nvCxnSpPr>
          <p:spPr>
            <a:xfrm flipV="1">
              <a:off x="1721641" y="2229922"/>
              <a:ext cx="866769" cy="1855108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肘形连接符 18"/>
            <p:cNvCxnSpPr>
              <a:stCxn id="14" idx="3"/>
              <a:endCxn id="11" idx="1"/>
            </p:cNvCxnSpPr>
            <p:nvPr/>
          </p:nvCxnSpPr>
          <p:spPr>
            <a:xfrm flipV="1">
              <a:off x="1721641" y="2229922"/>
              <a:ext cx="866769" cy="2736170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肘形连接符 19"/>
            <p:cNvCxnSpPr>
              <a:stCxn id="15" idx="3"/>
              <a:endCxn id="11" idx="1"/>
            </p:cNvCxnSpPr>
            <p:nvPr/>
          </p:nvCxnSpPr>
          <p:spPr>
            <a:xfrm flipV="1">
              <a:off x="1721637" y="2229922"/>
              <a:ext cx="866773" cy="3617232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流程图: 多文档 20"/>
            <p:cNvSpPr/>
            <p:nvPr/>
          </p:nvSpPr>
          <p:spPr>
            <a:xfrm>
              <a:off x="3945718" y="2886071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22" name="流程图: 多文档 21"/>
            <p:cNvSpPr/>
            <p:nvPr/>
          </p:nvSpPr>
          <p:spPr>
            <a:xfrm>
              <a:off x="3945718" y="3767133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23" name="流程图: 多文档 22"/>
            <p:cNvSpPr/>
            <p:nvPr/>
          </p:nvSpPr>
          <p:spPr>
            <a:xfrm>
              <a:off x="3945718" y="4648195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24" name="流程图: 多文档 23"/>
            <p:cNvSpPr/>
            <p:nvPr/>
          </p:nvSpPr>
          <p:spPr>
            <a:xfrm>
              <a:off x="3945714" y="5529257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cxnSp>
          <p:nvCxnSpPr>
            <p:cNvPr id="25" name="肘形连接符 24"/>
            <p:cNvCxnSpPr>
              <a:stCxn id="11" idx="2"/>
              <a:endCxn id="21" idx="1"/>
            </p:cNvCxnSpPr>
            <p:nvPr/>
          </p:nvCxnSpPr>
          <p:spPr>
            <a:xfrm rot="16200000" flipH="1">
              <a:off x="3340825" y="2599075"/>
              <a:ext cx="631146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5"/>
            <p:cNvCxnSpPr>
              <a:stCxn id="11" idx="2"/>
              <a:endCxn id="22" idx="1"/>
            </p:cNvCxnSpPr>
            <p:nvPr/>
          </p:nvCxnSpPr>
          <p:spPr>
            <a:xfrm rot="16200000" flipH="1">
              <a:off x="2900294" y="3039606"/>
              <a:ext cx="1512208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肘形连接符 26"/>
            <p:cNvCxnSpPr>
              <a:stCxn id="11" idx="2"/>
              <a:endCxn id="23" idx="1"/>
            </p:cNvCxnSpPr>
            <p:nvPr/>
          </p:nvCxnSpPr>
          <p:spPr>
            <a:xfrm rot="16200000" flipH="1">
              <a:off x="2459763" y="3480137"/>
              <a:ext cx="2393270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肘形连接符 27"/>
            <p:cNvCxnSpPr>
              <a:stCxn id="11" idx="2"/>
              <a:endCxn id="24" idx="1"/>
            </p:cNvCxnSpPr>
            <p:nvPr/>
          </p:nvCxnSpPr>
          <p:spPr>
            <a:xfrm rot="16200000" flipH="1">
              <a:off x="2019230" y="3920670"/>
              <a:ext cx="3274332" cy="57863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流程图: 文档 28"/>
            <p:cNvSpPr/>
            <p:nvPr/>
          </p:nvSpPr>
          <p:spPr>
            <a:xfrm>
              <a:off x="6288854" y="2965746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1</a:t>
              </a:r>
              <a:endParaRPr lang="zh-CN" altLang="en-US" sz="1100" dirty="0"/>
            </a:p>
          </p:txBody>
        </p:sp>
        <p:sp>
          <p:nvSpPr>
            <p:cNvPr id="30" name="流程图: 文档 29"/>
            <p:cNvSpPr/>
            <p:nvPr/>
          </p:nvSpPr>
          <p:spPr>
            <a:xfrm>
              <a:off x="6288854" y="3794415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2</a:t>
              </a:r>
              <a:endParaRPr lang="zh-CN" altLang="en-US" sz="1100" dirty="0"/>
            </a:p>
          </p:txBody>
        </p:sp>
        <p:sp>
          <p:nvSpPr>
            <p:cNvPr id="31" name="流程图: 文档 30"/>
            <p:cNvSpPr/>
            <p:nvPr/>
          </p:nvSpPr>
          <p:spPr>
            <a:xfrm>
              <a:off x="6288854" y="4623084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32" name="流程图: 文档 31"/>
            <p:cNvSpPr/>
            <p:nvPr/>
          </p:nvSpPr>
          <p:spPr>
            <a:xfrm>
              <a:off x="6288854" y="5451753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n</a:t>
              </a:r>
              <a:endParaRPr lang="zh-CN" altLang="en-US" sz="1100" dirty="0"/>
            </a:p>
          </p:txBody>
        </p:sp>
        <p:cxnSp>
          <p:nvCxnSpPr>
            <p:cNvPr id="33" name="肘形连接符 32"/>
            <p:cNvCxnSpPr>
              <a:stCxn id="21" idx="3"/>
              <a:endCxn id="29" idx="1"/>
            </p:cNvCxnSpPr>
            <p:nvPr/>
          </p:nvCxnSpPr>
          <p:spPr>
            <a:xfrm>
              <a:off x="5303030" y="3203968"/>
              <a:ext cx="985824" cy="411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21" idx="3"/>
              <a:endCxn id="30" idx="1"/>
            </p:cNvCxnSpPr>
            <p:nvPr/>
          </p:nvCxnSpPr>
          <p:spPr>
            <a:xfrm>
              <a:off x="5303030" y="3203968"/>
              <a:ext cx="985824" cy="83278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肘形连接符 34"/>
            <p:cNvCxnSpPr>
              <a:stCxn id="21" idx="3"/>
              <a:endCxn id="31" idx="1"/>
            </p:cNvCxnSpPr>
            <p:nvPr/>
          </p:nvCxnSpPr>
          <p:spPr>
            <a:xfrm>
              <a:off x="5303030" y="3203968"/>
              <a:ext cx="985824" cy="166145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>
              <a:stCxn id="21" idx="3"/>
              <a:endCxn id="32" idx="1"/>
            </p:cNvCxnSpPr>
            <p:nvPr/>
          </p:nvCxnSpPr>
          <p:spPr>
            <a:xfrm>
              <a:off x="5303030" y="3203968"/>
              <a:ext cx="985824" cy="24901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流程图: 过程 36"/>
            <p:cNvSpPr/>
            <p:nvPr/>
          </p:nvSpPr>
          <p:spPr>
            <a:xfrm>
              <a:off x="8072428" y="297700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1</a:t>
              </a:r>
              <a:endParaRPr lang="zh-CN" altLang="en-US" sz="1100" dirty="0"/>
            </a:p>
          </p:txBody>
        </p:sp>
        <p:cxnSp>
          <p:nvCxnSpPr>
            <p:cNvPr id="38" name="肘形连接符 37"/>
            <p:cNvCxnSpPr>
              <a:stCxn id="29" idx="3"/>
              <a:endCxn id="37" idx="1"/>
            </p:cNvCxnSpPr>
            <p:nvPr/>
          </p:nvCxnSpPr>
          <p:spPr>
            <a:xfrm flipV="1">
              <a:off x="7374705" y="3205602"/>
              <a:ext cx="697723" cy="2483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组合 38"/>
            <p:cNvGrpSpPr/>
            <p:nvPr/>
          </p:nvGrpSpPr>
          <p:grpSpPr>
            <a:xfrm>
              <a:off x="9891242" y="3372580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流程图: 预定义过程 58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0" name="流程图: 预定义过程 59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1" name="流程图: 预定义过程 60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APQP Task</a:t>
                </a:r>
                <a:endParaRPr lang="zh-CN" altLang="en-US" sz="1050" dirty="0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9894101" y="4314524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流程图: 预定义过程 55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7" name="流程图: 预定义过程 56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8" name="流程图: 预定义过程 57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PPAP Task</a:t>
                </a:r>
                <a:endParaRPr lang="zh-CN" altLang="en-US" sz="1050" dirty="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9894101" y="5223982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流程图: 预定义过程 52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4" name="流程图: 预定义过程 53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5" name="流程图: 预定义过程 54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PPQP Task</a:t>
                </a:r>
                <a:endParaRPr lang="zh-CN" altLang="en-US" sz="1050" dirty="0"/>
              </a:p>
            </p:txBody>
          </p:sp>
        </p:grpSp>
        <p:cxnSp>
          <p:nvCxnSpPr>
            <p:cNvPr id="42" name="肘形连接符 41"/>
            <p:cNvCxnSpPr>
              <a:stCxn id="37" idx="3"/>
              <a:endCxn id="61" idx="1"/>
            </p:cNvCxnSpPr>
            <p:nvPr/>
          </p:nvCxnSpPr>
          <p:spPr>
            <a:xfrm>
              <a:off x="9258291" y="3205602"/>
              <a:ext cx="632951" cy="63591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肘形连接符 42"/>
            <p:cNvCxnSpPr>
              <a:stCxn id="37" idx="3"/>
              <a:endCxn id="58" idx="1"/>
            </p:cNvCxnSpPr>
            <p:nvPr/>
          </p:nvCxnSpPr>
          <p:spPr>
            <a:xfrm>
              <a:off x="9258291" y="3205602"/>
              <a:ext cx="635810" cy="157786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肘形连接符 43"/>
            <p:cNvCxnSpPr>
              <a:stCxn id="37" idx="3"/>
              <a:endCxn id="55" idx="1"/>
            </p:cNvCxnSpPr>
            <p:nvPr/>
          </p:nvCxnSpPr>
          <p:spPr>
            <a:xfrm>
              <a:off x="9258291" y="3205602"/>
              <a:ext cx="635810" cy="248731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7652127" y="1085849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7860482" y="1224597"/>
              <a:ext cx="421311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Task (Transactional Process)</a:t>
              </a:r>
              <a:endParaRPr lang="zh-CN" altLang="en-US" sz="1100" dirty="0"/>
            </a:p>
          </p:txBody>
        </p:sp>
        <p:sp>
          <p:nvSpPr>
            <p:cNvPr id="47" name="流程图: 过程 46"/>
            <p:cNvSpPr/>
            <p:nvPr/>
          </p:nvSpPr>
          <p:spPr>
            <a:xfrm>
              <a:off x="8069569" y="3801828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2</a:t>
              </a:r>
              <a:endParaRPr lang="zh-CN" altLang="en-US" sz="1100" dirty="0"/>
            </a:p>
          </p:txBody>
        </p:sp>
        <p:cxnSp>
          <p:nvCxnSpPr>
            <p:cNvPr id="48" name="肘形连接符 47"/>
            <p:cNvCxnSpPr>
              <a:stCxn id="30" idx="3"/>
              <a:endCxn id="47" idx="1"/>
            </p:cNvCxnSpPr>
            <p:nvPr/>
          </p:nvCxnSpPr>
          <p:spPr>
            <a:xfrm flipV="1">
              <a:off x="7374705" y="4030430"/>
              <a:ext cx="694864" cy="63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流程图: 过程 48"/>
            <p:cNvSpPr/>
            <p:nvPr/>
          </p:nvSpPr>
          <p:spPr>
            <a:xfrm>
              <a:off x="8079599" y="4633907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50" name="流程图: 过程 49"/>
            <p:cNvSpPr/>
            <p:nvPr/>
          </p:nvSpPr>
          <p:spPr>
            <a:xfrm>
              <a:off x="8069568" y="546916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n</a:t>
              </a:r>
              <a:endParaRPr lang="zh-CN" altLang="en-US" sz="1100" dirty="0"/>
            </a:p>
          </p:txBody>
        </p:sp>
        <p:cxnSp>
          <p:nvCxnSpPr>
            <p:cNvPr id="51" name="肘形连接符 50"/>
            <p:cNvCxnSpPr>
              <a:stCxn id="31" idx="3"/>
              <a:endCxn id="49" idx="1"/>
            </p:cNvCxnSpPr>
            <p:nvPr/>
          </p:nvCxnSpPr>
          <p:spPr>
            <a:xfrm flipV="1">
              <a:off x="7374705" y="4862509"/>
              <a:ext cx="704894" cy="291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肘形连接符 51"/>
            <p:cNvCxnSpPr>
              <a:stCxn id="32" idx="3"/>
              <a:endCxn id="50" idx="1"/>
            </p:cNvCxnSpPr>
            <p:nvPr/>
          </p:nvCxnSpPr>
          <p:spPr>
            <a:xfrm>
              <a:off x="7374705" y="5694092"/>
              <a:ext cx="694863" cy="367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/>
          <p:cNvSpPr txBox="1"/>
          <p:nvPr/>
        </p:nvSpPr>
        <p:spPr>
          <a:xfrm>
            <a:off x="16897" y="2987190"/>
            <a:ext cx="26414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</a:rPr>
              <a:t>YFVE QA Project Hierarchy &amp; Business Understanding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09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key feature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1097280" y="1557338"/>
            <a:ext cx="9218835" cy="46166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Design human and system based workflows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Start a workflow via </a:t>
            </a:r>
            <a:r>
              <a:rPr lang="en-US" altLang="zh-CN" sz="2800" dirty="0" smtClean="0"/>
              <a:t>system program automatically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Allocate users and user groups to certain </a:t>
            </a:r>
            <a:r>
              <a:rPr lang="en-US" altLang="zh-CN" sz="2800" dirty="0" smtClean="0"/>
              <a:t>Activity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Comment on the task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Add task-relevant attachments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Get real-time notification via e-</a:t>
            </a:r>
            <a:r>
              <a:rPr lang="zh-CN" altLang="en-US" sz="2800" dirty="0" smtClean="0"/>
              <a:t>mail </a:t>
            </a:r>
            <a:r>
              <a:rPr lang="en-US" altLang="zh-CN" sz="2800" dirty="0" smtClean="0"/>
              <a:t>and message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Track a workflow</a:t>
            </a:r>
          </a:p>
        </p:txBody>
      </p:sp>
    </p:spTree>
    <p:extLst>
      <p:ext uri="{BB962C8B-B14F-4D97-AF65-F5344CB8AC3E}">
        <p14:creationId xmlns:p14="http://schemas.microsoft.com/office/powerpoint/2010/main" val="410506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椭圆 137"/>
          <p:cNvSpPr/>
          <p:nvPr/>
        </p:nvSpPr>
        <p:spPr>
          <a:xfrm>
            <a:off x="3192885" y="4894598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3194095" y="3711831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Template</a:t>
            </a:r>
            <a:endParaRPr lang="zh-CN" altLang="en-US" dirty="0"/>
          </a:p>
        </p:txBody>
      </p:sp>
      <p:sp>
        <p:nvSpPr>
          <p:cNvPr id="81" name="文本框 80"/>
          <p:cNvSpPr txBox="1"/>
          <p:nvPr/>
        </p:nvSpPr>
        <p:spPr>
          <a:xfrm>
            <a:off x="30540" y="1808464"/>
            <a:ext cx="1861663" cy="27699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Simple Workflow Template</a:t>
            </a:r>
            <a:endParaRPr lang="zh-CN" altLang="en-US" sz="1200" dirty="0"/>
          </a:p>
        </p:txBody>
      </p:sp>
      <p:sp>
        <p:nvSpPr>
          <p:cNvPr id="5" name="圆角矩形 4"/>
          <p:cNvSpPr/>
          <p:nvPr/>
        </p:nvSpPr>
        <p:spPr>
          <a:xfrm>
            <a:off x="2866366" y="2406903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67" name="圆角矩形 66"/>
          <p:cNvSpPr/>
          <p:nvPr/>
        </p:nvSpPr>
        <p:spPr>
          <a:xfrm>
            <a:off x="2866365" y="2997129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2</a:t>
            </a:r>
            <a:endParaRPr lang="zh-CN" altLang="en-US" sz="1400" dirty="0"/>
          </a:p>
        </p:txBody>
      </p:sp>
      <p:sp>
        <p:nvSpPr>
          <p:cNvPr id="68" name="圆角矩形 67"/>
          <p:cNvSpPr/>
          <p:nvPr/>
        </p:nvSpPr>
        <p:spPr>
          <a:xfrm>
            <a:off x="2866364" y="5342569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n+1</a:t>
            </a:r>
            <a:endParaRPr lang="zh-CN" altLang="en-US" sz="1400" dirty="0"/>
          </a:p>
        </p:txBody>
      </p:sp>
      <p:cxnSp>
        <p:nvCxnSpPr>
          <p:cNvPr id="71" name="肘形连接符 70"/>
          <p:cNvCxnSpPr>
            <a:stCxn id="129" idx="2"/>
            <a:endCxn id="5" idx="0"/>
          </p:cNvCxnSpPr>
          <p:nvPr/>
        </p:nvCxnSpPr>
        <p:spPr>
          <a:xfrm rot="16200000" flipH="1">
            <a:off x="3215796" y="2268030"/>
            <a:ext cx="277744" cy="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5" idx="2"/>
            <a:endCxn id="67" idx="0"/>
          </p:cNvCxnSpPr>
          <p:nvPr/>
        </p:nvCxnSpPr>
        <p:spPr>
          <a:xfrm rot="5400000">
            <a:off x="3238247" y="2880708"/>
            <a:ext cx="232842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81" idx="3"/>
            <a:endCxn id="129" idx="1"/>
          </p:cNvCxnSpPr>
          <p:nvPr/>
        </p:nvCxnSpPr>
        <p:spPr>
          <a:xfrm>
            <a:off x="1892203" y="1946964"/>
            <a:ext cx="974161" cy="350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圆角矩形 83"/>
          <p:cNvSpPr/>
          <p:nvPr/>
        </p:nvSpPr>
        <p:spPr>
          <a:xfrm>
            <a:off x="486358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n</a:t>
            </a:r>
            <a:endParaRPr lang="zh-CN" altLang="en-US" sz="1400" dirty="0"/>
          </a:p>
        </p:txBody>
      </p:sp>
      <p:cxnSp>
        <p:nvCxnSpPr>
          <p:cNvPr id="86" name="肘形连接符 85"/>
          <p:cNvCxnSpPr>
            <a:stCxn id="67" idx="2"/>
            <a:endCxn id="84" idx="0"/>
          </p:cNvCxnSpPr>
          <p:nvPr/>
        </p:nvCxnSpPr>
        <p:spPr>
          <a:xfrm rot="16200000" flipH="1">
            <a:off x="3837474" y="2871707"/>
            <a:ext cx="1031608" cy="19972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圆角矩形 101"/>
          <p:cNvSpPr/>
          <p:nvPr/>
        </p:nvSpPr>
        <p:spPr>
          <a:xfrm>
            <a:off x="3534842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2206099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87735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08" name="肘形连接符 107"/>
          <p:cNvCxnSpPr>
            <a:stCxn id="67" idx="2"/>
            <a:endCxn id="102" idx="0"/>
          </p:cNvCxnSpPr>
          <p:nvPr/>
        </p:nvCxnSpPr>
        <p:spPr>
          <a:xfrm rot="16200000" flipH="1">
            <a:off x="3173102" y="3536078"/>
            <a:ext cx="1031608" cy="6684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肘形连接符 109"/>
          <p:cNvCxnSpPr>
            <a:stCxn id="67" idx="2"/>
            <a:endCxn id="104" idx="0"/>
          </p:cNvCxnSpPr>
          <p:nvPr/>
        </p:nvCxnSpPr>
        <p:spPr>
          <a:xfrm rot="5400000">
            <a:off x="2508731" y="3540184"/>
            <a:ext cx="1031608" cy="6602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肘形连接符 111"/>
          <p:cNvCxnSpPr>
            <a:stCxn id="67" idx="2"/>
            <a:endCxn id="105" idx="0"/>
          </p:cNvCxnSpPr>
          <p:nvPr/>
        </p:nvCxnSpPr>
        <p:spPr>
          <a:xfrm rot="5400000">
            <a:off x="1844359" y="2875812"/>
            <a:ext cx="1031608" cy="19890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肘形连接符 115"/>
          <p:cNvCxnSpPr>
            <a:stCxn id="105" idx="2"/>
            <a:endCxn id="68" idx="0"/>
          </p:cNvCxnSpPr>
          <p:nvPr/>
        </p:nvCxnSpPr>
        <p:spPr>
          <a:xfrm rot="16200000" flipH="1">
            <a:off x="2060630" y="4048532"/>
            <a:ext cx="599064" cy="1989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肘形连接符 117"/>
          <p:cNvCxnSpPr>
            <a:stCxn id="104" idx="2"/>
            <a:endCxn id="68" idx="0"/>
          </p:cNvCxnSpPr>
          <p:nvPr/>
        </p:nvCxnSpPr>
        <p:spPr>
          <a:xfrm rot="16200000" flipH="1">
            <a:off x="2725002" y="4712904"/>
            <a:ext cx="599064" cy="6602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肘形连接符 119"/>
          <p:cNvCxnSpPr>
            <a:stCxn id="102" idx="2"/>
            <a:endCxn id="68" idx="0"/>
          </p:cNvCxnSpPr>
          <p:nvPr/>
        </p:nvCxnSpPr>
        <p:spPr>
          <a:xfrm rot="5400000">
            <a:off x="3389374" y="4708798"/>
            <a:ext cx="599064" cy="6684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肘形连接符 121"/>
          <p:cNvCxnSpPr>
            <a:stCxn id="84" idx="2"/>
            <a:endCxn id="68" idx="0"/>
          </p:cNvCxnSpPr>
          <p:nvPr/>
        </p:nvCxnSpPr>
        <p:spPr>
          <a:xfrm rot="5400000">
            <a:off x="4053746" y="4044427"/>
            <a:ext cx="599064" cy="19972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圆角矩形 128"/>
          <p:cNvSpPr/>
          <p:nvPr/>
        </p:nvSpPr>
        <p:spPr>
          <a:xfrm>
            <a:off x="2866364" y="1771775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0</a:t>
            </a:r>
            <a:endParaRPr lang="zh-CN" altLang="en-US" sz="1400" dirty="0"/>
          </a:p>
        </p:txBody>
      </p:sp>
      <p:sp>
        <p:nvSpPr>
          <p:cNvPr id="3" name="圆角矩形 2"/>
          <p:cNvSpPr/>
          <p:nvPr/>
        </p:nvSpPr>
        <p:spPr>
          <a:xfrm>
            <a:off x="6657975" y="2527255"/>
            <a:ext cx="1218037" cy="613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</a:t>
            </a:r>
            <a:endParaRPr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9637451" y="1375351"/>
            <a:ext cx="976605" cy="35738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Action</a:t>
            </a:r>
            <a:endParaRPr lang="zh-CN" altLang="en-US" sz="1400" dirty="0"/>
          </a:p>
        </p:txBody>
      </p:sp>
      <p:sp>
        <p:nvSpPr>
          <p:cNvPr id="34" name="圆角矩形 33"/>
          <p:cNvSpPr/>
          <p:nvPr/>
        </p:nvSpPr>
        <p:spPr>
          <a:xfrm>
            <a:off x="9526757" y="2247430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Comments</a:t>
            </a:r>
            <a:endParaRPr lang="zh-CN" altLang="en-US" sz="1400" dirty="0"/>
          </a:p>
        </p:txBody>
      </p:sp>
      <p:sp>
        <p:nvSpPr>
          <p:cNvPr id="35" name="圆角矩形 34"/>
          <p:cNvSpPr/>
          <p:nvPr/>
        </p:nvSpPr>
        <p:spPr>
          <a:xfrm>
            <a:off x="9526757" y="3136716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Principal</a:t>
            </a:r>
            <a:endParaRPr lang="zh-CN" altLang="en-US" sz="1400" dirty="0"/>
          </a:p>
        </p:txBody>
      </p:sp>
      <p:sp>
        <p:nvSpPr>
          <p:cNvPr id="36" name="圆角矩形 35"/>
          <p:cNvSpPr/>
          <p:nvPr/>
        </p:nvSpPr>
        <p:spPr>
          <a:xfrm>
            <a:off x="9526757" y="4026003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Attachments</a:t>
            </a:r>
            <a:endParaRPr lang="zh-CN" altLang="en-US" sz="1400" dirty="0"/>
          </a:p>
        </p:txBody>
      </p:sp>
      <p:cxnSp>
        <p:nvCxnSpPr>
          <p:cNvPr id="7" name="曲线连接符 6"/>
          <p:cNvCxnSpPr>
            <a:stCxn id="3" idx="3"/>
            <a:endCxn id="33" idx="1"/>
          </p:cNvCxnSpPr>
          <p:nvPr/>
        </p:nvCxnSpPr>
        <p:spPr>
          <a:xfrm flipV="1">
            <a:off x="7876012" y="1554043"/>
            <a:ext cx="1761439" cy="12797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曲线连接符 8"/>
          <p:cNvCxnSpPr>
            <a:stCxn id="3" idx="3"/>
            <a:endCxn id="34" idx="1"/>
          </p:cNvCxnSpPr>
          <p:nvPr/>
        </p:nvCxnSpPr>
        <p:spPr>
          <a:xfrm flipV="1">
            <a:off x="7876012" y="2434726"/>
            <a:ext cx="1650745" cy="3990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/>
          <p:cNvCxnSpPr>
            <a:stCxn id="3" idx="3"/>
            <a:endCxn id="35" idx="1"/>
          </p:cNvCxnSpPr>
          <p:nvPr/>
        </p:nvCxnSpPr>
        <p:spPr>
          <a:xfrm>
            <a:off x="7876012" y="2833784"/>
            <a:ext cx="1650745" cy="49022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>
            <a:stCxn id="3" idx="3"/>
            <a:endCxn id="36" idx="1"/>
          </p:cNvCxnSpPr>
          <p:nvPr/>
        </p:nvCxnSpPr>
        <p:spPr>
          <a:xfrm>
            <a:off x="7876012" y="2833784"/>
            <a:ext cx="1650745" cy="137951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556755" y="3062779"/>
            <a:ext cx="99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Contains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802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Real Workflow</a:t>
            </a:r>
            <a:endParaRPr lang="zh-CN" altLang="en-US" dirty="0"/>
          </a:p>
        </p:txBody>
      </p:sp>
      <p:sp>
        <p:nvSpPr>
          <p:cNvPr id="5" name="流程图: 数据 4"/>
          <p:cNvSpPr/>
          <p:nvPr/>
        </p:nvSpPr>
        <p:spPr>
          <a:xfrm>
            <a:off x="254318" y="2212418"/>
            <a:ext cx="1481618" cy="403292"/>
          </a:xfrm>
          <a:prstGeom prst="flowChartInputOutpu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0431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0018" y="1700212"/>
            <a:ext cx="1671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 System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85969" y="1714500"/>
            <a:ext cx="0" cy="457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095999" y="1700211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5" idx="5"/>
            <a:endCxn id="12" idx="1"/>
          </p:cNvCxnSpPr>
          <p:nvPr/>
        </p:nvCxnSpPr>
        <p:spPr>
          <a:xfrm flipV="1">
            <a:off x="1587774" y="2412451"/>
            <a:ext cx="1474205" cy="16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6412207" y="2614620"/>
            <a:ext cx="1914524" cy="48686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Information</a:t>
            </a:r>
          </a:p>
          <a:p>
            <a:pPr algn="ctr"/>
            <a:r>
              <a:rPr lang="en-US" altLang="zh-CN" sz="1200" dirty="0" smtClean="0"/>
              <a:t>&amp; Allocate Assignee</a:t>
            </a:r>
            <a:endParaRPr lang="zh-CN" altLang="en-US" sz="12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350286" y="2135980"/>
            <a:ext cx="3288507" cy="3364706"/>
            <a:chOff x="2807492" y="2193132"/>
            <a:chExt cx="4852333" cy="4086230"/>
          </a:xfrm>
        </p:grpSpPr>
        <p:sp>
          <p:nvSpPr>
            <p:cNvPr id="12" name="流程图: 预定义过程 11"/>
            <p:cNvSpPr/>
            <p:nvPr/>
          </p:nvSpPr>
          <p:spPr>
            <a:xfrm>
              <a:off x="3857625" y="2193132"/>
              <a:ext cx="1818084" cy="671513"/>
            </a:xfrm>
            <a:prstGeom prst="flowChartPredefinedProcess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Data Receiver</a:t>
              </a:r>
              <a:endParaRPr lang="zh-CN" altLang="en-US" sz="1200" dirty="0"/>
            </a:p>
          </p:txBody>
        </p:sp>
        <p:sp>
          <p:nvSpPr>
            <p:cNvPr id="13" name="流程图: 磁盘 12"/>
            <p:cNvSpPr/>
            <p:nvPr/>
          </p:nvSpPr>
          <p:spPr>
            <a:xfrm>
              <a:off x="3671889" y="5679287"/>
              <a:ext cx="2189558" cy="600075"/>
            </a:xfrm>
            <a:prstGeom prst="flowChartMagneticDisk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Storage</a:t>
              </a:r>
              <a:endParaRPr lang="zh-CN" altLang="en-US" sz="1200" dirty="0"/>
            </a:p>
          </p:txBody>
        </p:sp>
        <p:sp>
          <p:nvSpPr>
            <p:cNvPr id="14" name="流程图: 过程 13"/>
            <p:cNvSpPr/>
            <p:nvPr/>
          </p:nvSpPr>
          <p:spPr>
            <a:xfrm>
              <a:off x="2807492" y="3671891"/>
              <a:ext cx="3921920" cy="1200150"/>
            </a:xfrm>
            <a:prstGeom prst="flowChartProcess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/>
                <a:t>Project Processing Module</a:t>
              </a:r>
              <a:endParaRPr lang="zh-CN" altLang="en-US" sz="1200" dirty="0"/>
            </a:p>
          </p:txBody>
        </p:sp>
        <p:sp>
          <p:nvSpPr>
            <p:cNvPr id="15" name="流程图: 预定义过程 14"/>
            <p:cNvSpPr/>
            <p:nvPr/>
          </p:nvSpPr>
          <p:spPr>
            <a:xfrm>
              <a:off x="301466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DAO</a:t>
              </a:r>
              <a:endParaRPr lang="zh-CN" altLang="en-US" sz="1200" dirty="0"/>
            </a:p>
          </p:txBody>
        </p:sp>
        <p:sp>
          <p:nvSpPr>
            <p:cNvPr id="16" name="流程图: 预定义过程 15"/>
            <p:cNvSpPr/>
            <p:nvPr/>
          </p:nvSpPr>
          <p:spPr>
            <a:xfrm>
              <a:off x="487918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Workflow Engine</a:t>
              </a:r>
              <a:endParaRPr lang="zh-CN" altLang="en-US" sz="1200" dirty="0"/>
            </a:p>
          </p:txBody>
        </p:sp>
        <p:cxnSp>
          <p:nvCxnSpPr>
            <p:cNvPr id="20" name="肘形连接符 19"/>
            <p:cNvCxnSpPr>
              <a:stCxn id="12" idx="2"/>
              <a:endCxn id="14" idx="0"/>
            </p:cNvCxnSpPr>
            <p:nvPr/>
          </p:nvCxnSpPr>
          <p:spPr>
            <a:xfrm rot="16200000" flipH="1">
              <a:off x="4363936" y="3267375"/>
              <a:ext cx="807246" cy="178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1"/>
            <p:cNvCxnSpPr>
              <a:stCxn id="14" idx="2"/>
              <a:endCxn id="13" idx="1"/>
            </p:cNvCxnSpPr>
            <p:nvPr/>
          </p:nvCxnSpPr>
          <p:spPr>
            <a:xfrm rot="5400000">
              <a:off x="4363937" y="5274772"/>
              <a:ext cx="807246" cy="17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6191249" y="2214571"/>
              <a:ext cx="1468576" cy="635789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rgbClr val="FF0000"/>
                  </a:solidFill>
                </a:rPr>
                <a:t>Workflow Template</a:t>
              </a:r>
              <a:endParaRPr lang="zh-CN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31" name="流程图: 决策 30"/>
            <p:cNvSpPr/>
            <p:nvPr/>
          </p:nvSpPr>
          <p:spPr>
            <a:xfrm>
              <a:off x="6785043" y="2870740"/>
              <a:ext cx="185738" cy="257175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cxnSp>
          <p:nvCxnSpPr>
            <p:cNvPr id="33" name="直接连接符 32"/>
            <p:cNvCxnSpPr>
              <a:stCxn id="31" idx="2"/>
              <a:endCxn id="16" idx="0"/>
            </p:cNvCxnSpPr>
            <p:nvPr/>
          </p:nvCxnSpPr>
          <p:spPr>
            <a:xfrm flipH="1">
              <a:off x="5707857" y="3127915"/>
              <a:ext cx="1170055" cy="10833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圆角矩形 36"/>
          <p:cNvSpPr/>
          <p:nvPr/>
        </p:nvSpPr>
        <p:spPr>
          <a:xfrm>
            <a:off x="6412207" y="3406021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update</a:t>
            </a:r>
          </a:p>
          <a:p>
            <a:pPr algn="ctr"/>
            <a:r>
              <a:rPr lang="en-US" altLang="zh-CN" sz="1200" dirty="0" smtClean="0"/>
              <a:t>&amp; APQP/PPAP/PPQP</a:t>
            </a:r>
            <a:endParaRPr lang="zh-CN" altLang="en-US" sz="1200" dirty="0"/>
          </a:p>
        </p:txBody>
      </p:sp>
      <p:sp>
        <p:nvSpPr>
          <p:cNvPr id="41" name="矩形 40"/>
          <p:cNvSpPr/>
          <p:nvPr/>
        </p:nvSpPr>
        <p:spPr>
          <a:xfrm>
            <a:off x="6095997" y="2212418"/>
            <a:ext cx="5059683" cy="407408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Real Workflow - Tasks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44" name="肘形连接符 43"/>
          <p:cNvCxnSpPr>
            <a:stCxn id="16" idx="3"/>
            <a:endCxn id="29" idx="1"/>
          </p:cNvCxnSpPr>
          <p:nvPr/>
        </p:nvCxnSpPr>
        <p:spPr>
          <a:xfrm flipV="1">
            <a:off x="4877519" y="2858053"/>
            <a:ext cx="1534688" cy="116615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16" idx="3"/>
            <a:endCxn id="37" idx="1"/>
          </p:cNvCxnSpPr>
          <p:nvPr/>
        </p:nvCxnSpPr>
        <p:spPr>
          <a:xfrm flipV="1">
            <a:off x="4877519" y="3667906"/>
            <a:ext cx="1534688" cy="35630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6412207" y="4234326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APQP/PPAP/PPQP Information update</a:t>
            </a:r>
            <a:endParaRPr lang="zh-CN" altLang="en-US" sz="1200" dirty="0"/>
          </a:p>
        </p:txBody>
      </p:sp>
      <p:cxnSp>
        <p:nvCxnSpPr>
          <p:cNvPr id="49" name="肘形连接符 48"/>
          <p:cNvCxnSpPr>
            <a:stCxn id="16" idx="3"/>
            <a:endCxn id="47" idx="1"/>
          </p:cNvCxnSpPr>
          <p:nvPr/>
        </p:nvCxnSpPr>
        <p:spPr>
          <a:xfrm>
            <a:off x="4877519" y="4024210"/>
            <a:ext cx="1534688" cy="472001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/>
          <p:cNvSpPr/>
          <p:nvPr/>
        </p:nvSpPr>
        <p:spPr>
          <a:xfrm>
            <a:off x="6412207" y="5062631"/>
            <a:ext cx="1914524" cy="3844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</a:t>
            </a:r>
            <a:endParaRPr lang="zh-CN" altLang="en-US" sz="1200" dirty="0"/>
          </a:p>
        </p:txBody>
      </p:sp>
      <p:sp>
        <p:nvSpPr>
          <p:cNvPr id="51" name="圆角矩形 50"/>
          <p:cNvSpPr/>
          <p:nvPr/>
        </p:nvSpPr>
        <p:spPr>
          <a:xfrm>
            <a:off x="6412207" y="5751616"/>
            <a:ext cx="1914524" cy="38444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53" name="肘形连接符 52"/>
          <p:cNvCxnSpPr>
            <a:stCxn id="16" idx="3"/>
            <a:endCxn id="50" idx="1"/>
          </p:cNvCxnSpPr>
          <p:nvPr/>
        </p:nvCxnSpPr>
        <p:spPr>
          <a:xfrm>
            <a:off x="4877519" y="4024210"/>
            <a:ext cx="1534688" cy="123064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肘形连接符 54"/>
          <p:cNvCxnSpPr>
            <a:stCxn id="16" idx="3"/>
            <a:endCxn id="51" idx="1"/>
          </p:cNvCxnSpPr>
          <p:nvPr/>
        </p:nvCxnSpPr>
        <p:spPr>
          <a:xfrm>
            <a:off x="4877519" y="4024210"/>
            <a:ext cx="1534688" cy="191963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684282" y="2705173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3" name="文本框 62"/>
          <p:cNvSpPr txBox="1"/>
          <p:nvPr/>
        </p:nvSpPr>
        <p:spPr>
          <a:xfrm>
            <a:off x="8684282" y="5805339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4" name="文本框 63"/>
          <p:cNvSpPr txBox="1"/>
          <p:nvPr/>
        </p:nvSpPr>
        <p:spPr>
          <a:xfrm>
            <a:off x="8684282" y="3480215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  <p:sp>
        <p:nvSpPr>
          <p:cNvPr id="65" name="文本框 64"/>
          <p:cNvSpPr txBox="1"/>
          <p:nvPr/>
        </p:nvSpPr>
        <p:spPr>
          <a:xfrm>
            <a:off x="8684282" y="4198105"/>
            <a:ext cx="190045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Supplier supervisor</a:t>
            </a:r>
          </a:p>
          <a:p>
            <a:r>
              <a:rPr lang="en-US" altLang="zh-CN" sz="1200" u="sng" dirty="0" smtClean="0"/>
              <a:t>&amp; Supplier operator</a:t>
            </a:r>
            <a:endParaRPr lang="zh-CN" altLang="en-US" sz="1200" u="sng" dirty="0"/>
          </a:p>
        </p:txBody>
      </p:sp>
      <p:sp>
        <p:nvSpPr>
          <p:cNvPr id="66" name="文本框 65"/>
          <p:cNvSpPr txBox="1"/>
          <p:nvPr/>
        </p:nvSpPr>
        <p:spPr>
          <a:xfrm>
            <a:off x="8684282" y="5030298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</p:spTree>
    <p:extLst>
      <p:ext uri="{BB962C8B-B14F-4D97-AF65-F5344CB8AC3E}">
        <p14:creationId xmlns:p14="http://schemas.microsoft.com/office/powerpoint/2010/main" val="342148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136309" y="290120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77277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5208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Header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238350" y="3487112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667251" y="290120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</a:t>
            </a:r>
            <a:r>
              <a:rPr lang="en-US" altLang="zh-CN" sz="1100" dirty="0" smtClean="0">
                <a:solidFill>
                  <a:schemeClr val="bg1"/>
                </a:solidFill>
              </a:rPr>
              <a:t>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2237626" y="353853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39135" y="2588159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645301" y="290257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4" name="文本框 7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0621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657480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6968" y="2065618"/>
            <a:ext cx="701154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Project</a:t>
            </a:r>
            <a:endParaRPr lang="zh-CN" altLang="en-US" sz="1400" u="sng" dirty="0"/>
          </a:p>
        </p:txBody>
      </p:sp>
      <p:cxnSp>
        <p:nvCxnSpPr>
          <p:cNvPr id="45" name="直接连接符 44"/>
          <p:cNvCxnSpPr/>
          <p:nvPr/>
        </p:nvCxnSpPr>
        <p:spPr>
          <a:xfrm>
            <a:off x="-2" y="4881563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76968" y="529220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sp>
        <p:nvSpPr>
          <p:cNvPr id="52" name="文本框 51"/>
          <p:cNvSpPr txBox="1"/>
          <p:nvPr/>
        </p:nvSpPr>
        <p:spPr>
          <a:xfrm>
            <a:off x="176968" y="3643319"/>
            <a:ext cx="554319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Parts</a:t>
            </a:r>
            <a:endParaRPr lang="zh-CN" altLang="en-US" sz="1400" u="sng" dirty="0"/>
          </a:p>
        </p:txBody>
      </p:sp>
      <p:cxnSp>
        <p:nvCxnSpPr>
          <p:cNvPr id="27" name="曲线连接符 26"/>
          <p:cNvCxnSpPr>
            <a:stCxn id="70" idx="3"/>
            <a:endCxn id="67" idx="2"/>
          </p:cNvCxnSpPr>
          <p:nvPr/>
        </p:nvCxnSpPr>
        <p:spPr>
          <a:xfrm rot="16200000" flipH="1">
            <a:off x="3901451" y="2382558"/>
            <a:ext cx="711782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/>
          <p:cNvCxnSpPr>
            <a:stCxn id="70" idx="3"/>
            <a:endCxn id="68" idx="2"/>
          </p:cNvCxnSpPr>
          <p:nvPr/>
        </p:nvCxnSpPr>
        <p:spPr>
          <a:xfrm rot="16200000" flipH="1">
            <a:off x="3624840" y="2659169"/>
            <a:ext cx="126500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>
            <a:stCxn id="70" idx="3"/>
            <a:endCxn id="69" idx="2"/>
          </p:cNvCxnSpPr>
          <p:nvPr/>
        </p:nvCxnSpPr>
        <p:spPr>
          <a:xfrm rot="16200000" flipH="1">
            <a:off x="3170745" y="3113264"/>
            <a:ext cx="217319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4557709" y="2832168"/>
            <a:ext cx="880177" cy="1874708"/>
            <a:chOff x="5525823" y="2923404"/>
            <a:chExt cx="880177" cy="1874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椭圆 66"/>
            <p:cNvSpPr/>
            <p:nvPr/>
          </p:nvSpPr>
          <p:spPr>
            <a:xfrm>
              <a:off x="5525823" y="2923404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5525823" y="347662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5525823" y="438481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827442" y="4041774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77066" y="1740451"/>
            <a:ext cx="10981590" cy="685800"/>
            <a:chOff x="1591419" y="1740450"/>
            <a:chExt cx="13400068" cy="8099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1591419" y="1740450"/>
              <a:ext cx="823157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New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2691559" y="1740450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3889648" y="1740450"/>
              <a:ext cx="1101839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Closed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9" name="曲线连接符 18"/>
            <p:cNvCxnSpPr>
              <a:stCxn id="9" idx="6"/>
              <a:endCxn id="54" idx="2"/>
            </p:cNvCxnSpPr>
            <p:nvPr/>
          </p:nvCxnSpPr>
          <p:spPr>
            <a:xfrm>
              <a:off x="2414576" y="2140500"/>
              <a:ext cx="276983" cy="1270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曲线连接符 22"/>
            <p:cNvCxnSpPr>
              <a:stCxn id="70" idx="6"/>
              <a:endCxn id="119" idx="2"/>
            </p:cNvCxnSpPr>
            <p:nvPr/>
          </p:nvCxnSpPr>
          <p:spPr>
            <a:xfrm>
              <a:off x="6466711" y="2150309"/>
              <a:ext cx="4933357" cy="1499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4872038" y="1750259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 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9" name="曲线连接符 78"/>
            <p:cNvCxnSpPr>
              <a:stCxn id="54" idx="6"/>
              <a:endCxn id="70" idx="2"/>
            </p:cNvCxnSpPr>
            <p:nvPr/>
          </p:nvCxnSpPr>
          <p:spPr>
            <a:xfrm>
              <a:off x="4286232" y="2140500"/>
              <a:ext cx="585806" cy="980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组合 91"/>
          <p:cNvGrpSpPr/>
          <p:nvPr/>
        </p:nvGrpSpPr>
        <p:grpSpPr>
          <a:xfrm>
            <a:off x="5824531" y="2827521"/>
            <a:ext cx="1261414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1" name="椭圆 80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86" name="曲线连接符 85"/>
          <p:cNvCxnSpPr>
            <a:stCxn id="67" idx="6"/>
            <a:endCxn id="81" idx="2"/>
          </p:cNvCxnSpPr>
          <p:nvPr/>
        </p:nvCxnSpPr>
        <p:spPr>
          <a:xfrm flipV="1">
            <a:off x="5437886" y="3022459"/>
            <a:ext cx="386645" cy="16357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曲线连接符 87"/>
          <p:cNvCxnSpPr>
            <a:stCxn id="68" idx="6"/>
            <a:endCxn id="82" idx="2"/>
          </p:cNvCxnSpPr>
          <p:nvPr/>
        </p:nvCxnSpPr>
        <p:spPr>
          <a:xfrm>
            <a:off x="5437886" y="3592039"/>
            <a:ext cx="386645" cy="16535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/>
          <p:cNvCxnSpPr>
            <a:stCxn id="69" idx="6"/>
            <a:endCxn id="83" idx="2"/>
          </p:cNvCxnSpPr>
          <p:nvPr/>
        </p:nvCxnSpPr>
        <p:spPr>
          <a:xfrm>
            <a:off x="5437886" y="4500229"/>
            <a:ext cx="386645" cy="535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>
            <a:off x="7472589" y="2823742"/>
            <a:ext cx="1537181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4" name="椭圆 93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99" name="曲线连接符 98"/>
          <p:cNvCxnSpPr>
            <a:stCxn id="81" idx="6"/>
            <a:endCxn id="94" idx="2"/>
          </p:cNvCxnSpPr>
          <p:nvPr/>
        </p:nvCxnSpPr>
        <p:spPr>
          <a:xfrm flipV="1">
            <a:off x="7085945" y="3018680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stCxn id="82" idx="6"/>
            <a:endCxn id="95" idx="2"/>
          </p:cNvCxnSpPr>
          <p:nvPr/>
        </p:nvCxnSpPr>
        <p:spPr>
          <a:xfrm flipV="1">
            <a:off x="7085945" y="3604795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曲线连接符 102"/>
          <p:cNvCxnSpPr>
            <a:stCxn id="83" idx="6"/>
            <a:endCxn id="96" idx="2"/>
          </p:cNvCxnSpPr>
          <p:nvPr/>
        </p:nvCxnSpPr>
        <p:spPr>
          <a:xfrm flipV="1">
            <a:off x="7085945" y="4501806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线连接符 105"/>
          <p:cNvCxnSpPr>
            <a:stCxn id="96" idx="4"/>
            <a:endCxn id="149" idx="0"/>
          </p:cNvCxnSpPr>
          <p:nvPr/>
        </p:nvCxnSpPr>
        <p:spPr>
          <a:xfrm rot="5400000">
            <a:off x="4397059" y="1774134"/>
            <a:ext cx="921512" cy="6766731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椭圆 110"/>
          <p:cNvSpPr/>
          <p:nvPr/>
        </p:nvSpPr>
        <p:spPr>
          <a:xfrm>
            <a:off x="9695425" y="4293581"/>
            <a:ext cx="1524999" cy="365445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17" name="曲线连接符 116"/>
          <p:cNvCxnSpPr>
            <a:stCxn id="151" idx="0"/>
            <a:endCxn id="111" idx="4"/>
          </p:cNvCxnSpPr>
          <p:nvPr/>
        </p:nvCxnSpPr>
        <p:spPr>
          <a:xfrm rot="5400000" flipH="1" flipV="1">
            <a:off x="9411672" y="4824562"/>
            <a:ext cx="1211788" cy="880717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9115425" y="1748757"/>
            <a:ext cx="1184880" cy="677494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22" name="曲线连接符 121"/>
          <p:cNvCxnSpPr>
            <a:stCxn id="119" idx="6"/>
            <a:endCxn id="56" idx="2"/>
          </p:cNvCxnSpPr>
          <p:nvPr/>
        </p:nvCxnSpPr>
        <p:spPr>
          <a:xfrm flipV="1">
            <a:off x="10300305" y="2079198"/>
            <a:ext cx="855375" cy="830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曲线连接符 123"/>
          <p:cNvCxnSpPr>
            <a:stCxn id="111" idx="0"/>
            <a:endCxn id="119" idx="4"/>
          </p:cNvCxnSpPr>
          <p:nvPr/>
        </p:nvCxnSpPr>
        <p:spPr>
          <a:xfrm rot="16200000" flipV="1">
            <a:off x="9149230" y="2984886"/>
            <a:ext cx="1867330" cy="750060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/>
          <p:nvPr/>
        </p:nvSpPr>
        <p:spPr>
          <a:xfrm>
            <a:off x="1237276" y="5618255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1" name="椭圆 150"/>
          <p:cNvSpPr/>
          <p:nvPr/>
        </p:nvSpPr>
        <p:spPr>
          <a:xfrm>
            <a:off x="9340035" y="5870814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239219" y="3099100"/>
            <a:ext cx="174438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2 :</a:t>
            </a:r>
          </a:p>
          <a:p>
            <a:r>
              <a:rPr lang="en-US" altLang="zh-CN" sz="1200" dirty="0" smtClean="0"/>
              <a:t>Project information filled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</a:t>
            </a:r>
            <a:r>
              <a:rPr lang="en-US" altLang="zh-CN" sz="1200" dirty="0" smtClean="0"/>
              <a:t> allocated</a:t>
            </a:r>
            <a:endParaRPr lang="zh-CN" altLang="en-US" sz="1200" dirty="0"/>
          </a:p>
        </p:txBody>
      </p:sp>
      <p:cxnSp>
        <p:nvCxnSpPr>
          <p:cNvPr id="158" name="直接箭头连接符 157"/>
          <p:cNvCxnSpPr>
            <a:endCxn id="153" idx="0"/>
          </p:cNvCxnSpPr>
          <p:nvPr/>
        </p:nvCxnSpPr>
        <p:spPr>
          <a:xfrm flipH="1">
            <a:off x="3111413" y="2097064"/>
            <a:ext cx="401091" cy="100203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6918796" y="5483920"/>
            <a:ext cx="1988301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5 :</a:t>
            </a:r>
          </a:p>
          <a:p>
            <a:r>
              <a:rPr lang="en-US" altLang="zh-CN" sz="1200" dirty="0" smtClean="0"/>
              <a:t>HIS information maintained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60" name="直接箭头连接符 159"/>
          <p:cNvCxnSpPr>
            <a:endCxn id="159" idx="0"/>
          </p:cNvCxnSpPr>
          <p:nvPr/>
        </p:nvCxnSpPr>
        <p:spPr>
          <a:xfrm>
            <a:off x="7284639" y="4563220"/>
            <a:ext cx="628308" cy="92070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文本框 163"/>
          <p:cNvSpPr txBox="1"/>
          <p:nvPr/>
        </p:nvSpPr>
        <p:spPr>
          <a:xfrm>
            <a:off x="1220131" y="4029567"/>
            <a:ext cx="185666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/>
              <a:t>g</a:t>
            </a:r>
            <a:r>
              <a:rPr lang="en-US" altLang="zh-CN" sz="1200" dirty="0" smtClean="0"/>
              <a:t>et the task manually</a:t>
            </a:r>
            <a:endParaRPr lang="zh-CN" altLang="en-US" sz="1200" dirty="0"/>
          </a:p>
        </p:txBody>
      </p:sp>
      <p:cxnSp>
        <p:nvCxnSpPr>
          <p:cNvPr id="165" name="直接箭头连接符 164"/>
          <p:cNvCxnSpPr>
            <a:endCxn id="164" idx="0"/>
          </p:cNvCxnSpPr>
          <p:nvPr/>
        </p:nvCxnSpPr>
        <p:spPr>
          <a:xfrm>
            <a:off x="1841710" y="2114614"/>
            <a:ext cx="306755" cy="191495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本框 167"/>
          <p:cNvSpPr txBox="1"/>
          <p:nvPr/>
        </p:nvSpPr>
        <p:spPr>
          <a:xfrm>
            <a:off x="5270589" y="1122465"/>
            <a:ext cx="1744950" cy="83099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3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69" name="直接箭头连接符 168"/>
          <p:cNvCxnSpPr>
            <a:endCxn id="168" idx="2"/>
          </p:cNvCxnSpPr>
          <p:nvPr/>
        </p:nvCxnSpPr>
        <p:spPr>
          <a:xfrm flipV="1">
            <a:off x="4203132" y="1953462"/>
            <a:ext cx="1939932" cy="88795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曲线连接符 175"/>
          <p:cNvCxnSpPr>
            <a:stCxn id="96" idx="4"/>
            <a:endCxn id="149" idx="7"/>
          </p:cNvCxnSpPr>
          <p:nvPr/>
        </p:nvCxnSpPr>
        <p:spPr>
          <a:xfrm rot="5400000">
            <a:off x="4453259" y="1885640"/>
            <a:ext cx="976819" cy="65990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曲线连接符 177"/>
          <p:cNvCxnSpPr>
            <a:stCxn id="96" idx="4"/>
            <a:endCxn id="149" idx="6"/>
          </p:cNvCxnSpPr>
          <p:nvPr/>
        </p:nvCxnSpPr>
        <p:spPr>
          <a:xfrm rot="5400000">
            <a:off x="4421230" y="1987135"/>
            <a:ext cx="1110342" cy="65295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曲线连接符 182"/>
          <p:cNvCxnSpPr>
            <a:stCxn id="151" idx="1"/>
            <a:endCxn id="111" idx="3"/>
          </p:cNvCxnSpPr>
          <p:nvPr/>
        </p:nvCxnSpPr>
        <p:spPr>
          <a:xfrm rot="5400000" flipH="1" flipV="1">
            <a:off x="9003822" y="5011188"/>
            <a:ext cx="1320613" cy="50925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曲线连接符 185"/>
          <p:cNvCxnSpPr>
            <a:stCxn id="151" idx="7"/>
            <a:endCxn id="111" idx="5"/>
          </p:cNvCxnSpPr>
          <p:nvPr/>
        </p:nvCxnSpPr>
        <p:spPr>
          <a:xfrm rot="5400000" flipH="1" flipV="1">
            <a:off x="9710697" y="4639726"/>
            <a:ext cx="1320613" cy="12521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文本框 195"/>
          <p:cNvSpPr txBox="1"/>
          <p:nvPr/>
        </p:nvSpPr>
        <p:spPr>
          <a:xfrm>
            <a:off x="7212855" y="1489327"/>
            <a:ext cx="1744950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4 :</a:t>
            </a:r>
          </a:p>
          <a:p>
            <a:r>
              <a:rPr lang="en-US" altLang="zh-CN" sz="1200" dirty="0" smtClean="0"/>
              <a:t>ASDE/SQE accept Activity</a:t>
            </a:r>
            <a:endParaRPr lang="zh-CN" altLang="en-US" sz="1200" dirty="0"/>
          </a:p>
        </p:txBody>
      </p:sp>
      <p:cxnSp>
        <p:nvCxnSpPr>
          <p:cNvPr id="197" name="直接箭头连接符 196"/>
          <p:cNvCxnSpPr>
            <a:endCxn id="196" idx="2"/>
          </p:cNvCxnSpPr>
          <p:nvPr/>
        </p:nvCxnSpPr>
        <p:spPr>
          <a:xfrm flipV="1">
            <a:off x="5574101" y="2135658"/>
            <a:ext cx="2511229" cy="86356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接连接符 200"/>
          <p:cNvCxnSpPr/>
          <p:nvPr/>
        </p:nvCxnSpPr>
        <p:spPr>
          <a:xfrm>
            <a:off x="4203132" y="2841418"/>
            <a:ext cx="0" cy="120847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连接符 201"/>
          <p:cNvCxnSpPr/>
          <p:nvPr/>
        </p:nvCxnSpPr>
        <p:spPr>
          <a:xfrm>
            <a:off x="5574101" y="3018679"/>
            <a:ext cx="0" cy="148154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连接符 203"/>
          <p:cNvCxnSpPr/>
          <p:nvPr/>
        </p:nvCxnSpPr>
        <p:spPr>
          <a:xfrm>
            <a:off x="7279267" y="3038815"/>
            <a:ext cx="0" cy="152440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文本框 205"/>
          <p:cNvSpPr txBox="1"/>
          <p:nvPr/>
        </p:nvSpPr>
        <p:spPr>
          <a:xfrm>
            <a:off x="10677109" y="3009474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 SQE </a:t>
            </a:r>
            <a:r>
              <a:rPr lang="en-US" altLang="zh-CN" sz="1200" dirty="0" smtClean="0"/>
              <a:t>PSW upload</a:t>
            </a:r>
          </a:p>
          <a:p>
            <a:r>
              <a:rPr lang="en-US" altLang="zh-CN" sz="1200" dirty="0" smtClean="0"/>
              <a:t>Sub-Activity check in background</a:t>
            </a:r>
            <a:endParaRPr lang="zh-CN" altLang="en-US" sz="1200" dirty="0"/>
          </a:p>
        </p:txBody>
      </p:sp>
      <p:cxnSp>
        <p:nvCxnSpPr>
          <p:cNvPr id="208" name="曲线连接符 207"/>
          <p:cNvCxnSpPr>
            <a:endCxn id="206" idx="1"/>
          </p:cNvCxnSpPr>
          <p:nvPr/>
        </p:nvCxnSpPr>
        <p:spPr>
          <a:xfrm>
            <a:off x="9814380" y="2927020"/>
            <a:ext cx="862729" cy="59028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文本框 210"/>
          <p:cNvSpPr txBox="1"/>
          <p:nvPr/>
        </p:nvSpPr>
        <p:spPr>
          <a:xfrm>
            <a:off x="10300305" y="284376"/>
            <a:ext cx="1600732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12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213" name="曲线连接符 212"/>
          <p:cNvCxnSpPr>
            <a:endCxn id="211" idx="2"/>
          </p:cNvCxnSpPr>
          <p:nvPr/>
        </p:nvCxnSpPr>
        <p:spPr>
          <a:xfrm rot="5400000" flipH="1" flipV="1">
            <a:off x="10342970" y="1315730"/>
            <a:ext cx="1142723" cy="372679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25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202534" y="339043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grpSp>
        <p:nvGrpSpPr>
          <p:cNvPr id="5" name="组合 4"/>
          <p:cNvGrpSpPr/>
          <p:nvPr/>
        </p:nvGrpSpPr>
        <p:grpSpPr>
          <a:xfrm>
            <a:off x="2239562" y="2164263"/>
            <a:ext cx="8318704" cy="1047863"/>
            <a:chOff x="2210083" y="2342571"/>
            <a:chExt cx="8318704" cy="1047863"/>
          </a:xfrm>
        </p:grpSpPr>
        <p:sp>
          <p:nvSpPr>
            <p:cNvPr id="57" name="椭圆 56"/>
            <p:cNvSpPr/>
            <p:nvPr/>
          </p:nvSpPr>
          <p:spPr>
            <a:xfrm>
              <a:off x="2210083" y="2439625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3546401" y="2818464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9003788" y="243962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Sub-Tasks 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0" name="曲线连接符 59"/>
            <p:cNvCxnSpPr>
              <a:stCxn id="57" idx="6"/>
              <a:endCxn id="58" idx="2"/>
            </p:cNvCxnSpPr>
            <p:nvPr/>
          </p:nvCxnSpPr>
          <p:spPr>
            <a:xfrm>
              <a:off x="3134348" y="2622348"/>
              <a:ext cx="412053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椭圆 60"/>
            <p:cNvSpPr/>
            <p:nvPr/>
          </p:nvSpPr>
          <p:spPr>
            <a:xfrm>
              <a:off x="7130778" y="3024989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62" name="曲线连接符 61"/>
            <p:cNvCxnSpPr>
              <a:stCxn id="64" idx="4"/>
              <a:endCxn id="61" idx="2"/>
            </p:cNvCxnSpPr>
            <p:nvPr/>
          </p:nvCxnSpPr>
          <p:spPr>
            <a:xfrm rot="16200000" flipH="1">
              <a:off x="6420531" y="2497465"/>
              <a:ext cx="499696" cy="920797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曲线连接符 62"/>
            <p:cNvCxnSpPr>
              <a:stCxn id="61" idx="6"/>
              <a:endCxn id="59" idx="2"/>
            </p:cNvCxnSpPr>
            <p:nvPr/>
          </p:nvCxnSpPr>
          <p:spPr>
            <a:xfrm flipV="1">
              <a:off x="8655777" y="2622348"/>
              <a:ext cx="348011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椭圆 63"/>
            <p:cNvSpPr/>
            <p:nvPr/>
          </p:nvSpPr>
          <p:spPr>
            <a:xfrm>
              <a:off x="5447481" y="2342571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5" name="曲线连接符 64"/>
            <p:cNvCxnSpPr>
              <a:stCxn id="58" idx="6"/>
              <a:endCxn id="64" idx="2"/>
            </p:cNvCxnSpPr>
            <p:nvPr/>
          </p:nvCxnSpPr>
          <p:spPr>
            <a:xfrm flipV="1">
              <a:off x="5071400" y="2525294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2282425" y="3661191"/>
            <a:ext cx="8318701" cy="1047863"/>
            <a:chOff x="2252946" y="3993572"/>
            <a:chExt cx="8318701" cy="1047863"/>
          </a:xfrm>
        </p:grpSpPr>
        <p:sp>
          <p:nvSpPr>
            <p:cNvPr id="66" name="椭圆 65"/>
            <p:cNvSpPr/>
            <p:nvPr/>
          </p:nvSpPr>
          <p:spPr>
            <a:xfrm>
              <a:off x="2252946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90466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3" name="曲线连接符 72"/>
            <p:cNvCxnSpPr>
              <a:stCxn id="66" idx="6"/>
              <a:endCxn id="71" idx="2"/>
            </p:cNvCxnSpPr>
            <p:nvPr/>
          </p:nvCxnSpPr>
          <p:spPr>
            <a:xfrm>
              <a:off x="3177211" y="4273349"/>
              <a:ext cx="369190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7159353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PPAP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5" name="曲线连接符 74"/>
            <p:cNvCxnSpPr>
              <a:stCxn id="78" idx="4"/>
              <a:endCxn id="74" idx="2"/>
            </p:cNvCxnSpPr>
            <p:nvPr/>
          </p:nvCxnSpPr>
          <p:spPr>
            <a:xfrm rot="16200000" flipH="1">
              <a:off x="6434819" y="4134179"/>
              <a:ext cx="499696" cy="949372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曲线连接符 76"/>
            <p:cNvCxnSpPr>
              <a:stCxn id="74" idx="6"/>
              <a:endCxn id="72" idx="2"/>
            </p:cNvCxnSpPr>
            <p:nvPr/>
          </p:nvCxnSpPr>
          <p:spPr>
            <a:xfrm flipV="1">
              <a:off x="8684352" y="4273349"/>
              <a:ext cx="362296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5" name="曲线连接符 84"/>
            <p:cNvCxnSpPr>
              <a:stCxn id="71" idx="6"/>
              <a:endCxn id="78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/>
          <p:cNvGrpSpPr/>
          <p:nvPr/>
        </p:nvGrpSpPr>
        <p:grpSpPr>
          <a:xfrm>
            <a:off x="2310998" y="5200014"/>
            <a:ext cx="8404428" cy="1047863"/>
            <a:chOff x="2281519" y="3993572"/>
            <a:chExt cx="8404428" cy="1047863"/>
          </a:xfrm>
        </p:grpSpPr>
        <p:sp>
          <p:nvSpPr>
            <p:cNvPr id="89" name="椭圆 88"/>
            <p:cNvSpPr/>
            <p:nvPr/>
          </p:nvSpPr>
          <p:spPr>
            <a:xfrm>
              <a:off x="2281519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0" name="椭圆 89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91609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0" name="曲线连接符 99"/>
            <p:cNvCxnSpPr>
              <a:stCxn id="89" idx="6"/>
              <a:endCxn id="90" idx="2"/>
            </p:cNvCxnSpPr>
            <p:nvPr/>
          </p:nvCxnSpPr>
          <p:spPr>
            <a:xfrm>
              <a:off x="3205784" y="4273349"/>
              <a:ext cx="340617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椭圆 101"/>
            <p:cNvSpPr/>
            <p:nvPr/>
          </p:nvSpPr>
          <p:spPr>
            <a:xfrm>
              <a:off x="7202211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05" name="曲线连接符 104"/>
            <p:cNvCxnSpPr>
              <a:stCxn id="109" idx="4"/>
              <a:endCxn id="102" idx="2"/>
            </p:cNvCxnSpPr>
            <p:nvPr/>
          </p:nvCxnSpPr>
          <p:spPr>
            <a:xfrm rot="16200000" flipH="1">
              <a:off x="6456248" y="4112750"/>
              <a:ext cx="499696" cy="992230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曲线连接符 107"/>
            <p:cNvCxnSpPr>
              <a:stCxn id="102" idx="6"/>
              <a:endCxn id="98" idx="2"/>
            </p:cNvCxnSpPr>
            <p:nvPr/>
          </p:nvCxnSpPr>
          <p:spPr>
            <a:xfrm flipV="1">
              <a:off x="8727210" y="4273349"/>
              <a:ext cx="433738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椭圆 108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2" name="曲线连接符 111"/>
            <p:cNvCxnSpPr>
              <a:stCxn id="90" idx="6"/>
              <a:endCxn id="109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曲线连接符 10"/>
          <p:cNvCxnSpPr>
            <a:stCxn id="17" idx="6"/>
            <a:endCxn id="57" idx="2"/>
          </p:cNvCxnSpPr>
          <p:nvPr/>
        </p:nvCxnSpPr>
        <p:spPr>
          <a:xfrm>
            <a:off x="1613355" y="1771948"/>
            <a:ext cx="626207" cy="67209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曲线连接符 12"/>
          <p:cNvCxnSpPr>
            <a:stCxn id="17" idx="5"/>
            <a:endCxn id="66" idx="2"/>
          </p:cNvCxnSpPr>
          <p:nvPr/>
        </p:nvCxnSpPr>
        <p:spPr>
          <a:xfrm rot="16200000" flipH="1">
            <a:off x="895409" y="2553951"/>
            <a:ext cx="2035497" cy="7385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/>
          <p:cNvCxnSpPr>
            <a:stCxn id="17" idx="4"/>
            <a:endCxn id="89" idx="2"/>
          </p:cNvCxnSpPr>
          <p:nvPr/>
        </p:nvCxnSpPr>
        <p:spPr>
          <a:xfrm rot="16200000" flipH="1">
            <a:off x="84084" y="3252876"/>
            <a:ext cx="3519013" cy="9348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139010" y="1583118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1178896" y="1440236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0" name="曲线连接符 19"/>
          <p:cNvCxnSpPr>
            <a:stCxn id="59" idx="6"/>
            <a:endCxn id="114" idx="3"/>
          </p:cNvCxnSpPr>
          <p:nvPr/>
        </p:nvCxnSpPr>
        <p:spPr>
          <a:xfrm flipV="1">
            <a:off x="10558266" y="1762589"/>
            <a:ext cx="690096" cy="6814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72" idx="6"/>
            <a:endCxn id="114" idx="4"/>
          </p:cNvCxnSpPr>
          <p:nvPr/>
        </p:nvCxnSpPr>
        <p:spPr>
          <a:xfrm flipV="1">
            <a:off x="10601126" y="1817896"/>
            <a:ext cx="814943" cy="212307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98" idx="6"/>
            <a:endCxn id="114" idx="5"/>
          </p:cNvCxnSpPr>
          <p:nvPr/>
        </p:nvCxnSpPr>
        <p:spPr>
          <a:xfrm flipV="1">
            <a:off x="10715426" y="1762589"/>
            <a:ext cx="868349" cy="37172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文本框 114"/>
          <p:cNvSpPr txBox="1"/>
          <p:nvPr/>
        </p:nvSpPr>
        <p:spPr>
          <a:xfrm>
            <a:off x="99971" y="5601546"/>
            <a:ext cx="2313743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6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18" name="直接箭头连接符 117"/>
          <p:cNvCxnSpPr>
            <a:endCxn id="115" idx="0"/>
          </p:cNvCxnSpPr>
          <p:nvPr/>
        </p:nvCxnSpPr>
        <p:spPr>
          <a:xfrm flipH="1">
            <a:off x="1256843" y="4526332"/>
            <a:ext cx="500520" cy="107521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/>
        </p:nvSpPr>
        <p:spPr>
          <a:xfrm>
            <a:off x="3474915" y="1654559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7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accept Activity</a:t>
            </a:r>
            <a:endParaRPr lang="zh-CN" altLang="en-US" sz="1200" dirty="0"/>
          </a:p>
        </p:txBody>
      </p:sp>
      <p:cxnSp>
        <p:nvCxnSpPr>
          <p:cNvPr id="126" name="直接箭头连接符 125"/>
          <p:cNvCxnSpPr>
            <a:endCxn id="123" idx="2"/>
          </p:cNvCxnSpPr>
          <p:nvPr/>
        </p:nvCxnSpPr>
        <p:spPr>
          <a:xfrm flipV="1">
            <a:off x="3374675" y="2300890"/>
            <a:ext cx="791014" cy="2357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1757363" y="1860404"/>
            <a:ext cx="0" cy="266592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flipV="1">
            <a:off x="3360387" y="2536599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V="1">
            <a:off x="5312889" y="2476971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/>
          <p:cNvSpPr txBox="1"/>
          <p:nvPr/>
        </p:nvSpPr>
        <p:spPr>
          <a:xfrm>
            <a:off x="5918602" y="1176722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8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35" name="曲线连接符 134"/>
          <p:cNvCxnSpPr>
            <a:endCxn id="137" idx="1"/>
          </p:cNvCxnSpPr>
          <p:nvPr/>
        </p:nvCxnSpPr>
        <p:spPr>
          <a:xfrm rot="5400000" flipH="1" flipV="1">
            <a:off x="5127204" y="1685574"/>
            <a:ext cx="977083" cy="605713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flipH="1" flipV="1">
            <a:off x="8884693" y="2719221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文本框 143"/>
          <p:cNvSpPr txBox="1"/>
          <p:nvPr/>
        </p:nvSpPr>
        <p:spPr>
          <a:xfrm>
            <a:off x="7682803" y="1271048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9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2" name="曲线连接符 141"/>
          <p:cNvCxnSpPr>
            <a:endCxn id="144" idx="2"/>
          </p:cNvCxnSpPr>
          <p:nvPr/>
        </p:nvCxnSpPr>
        <p:spPr>
          <a:xfrm rot="10800000">
            <a:off x="8373577" y="2286711"/>
            <a:ext cx="511116" cy="43251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文本框 146"/>
          <p:cNvSpPr txBox="1"/>
          <p:nvPr/>
        </p:nvSpPr>
        <p:spPr>
          <a:xfrm>
            <a:off x="9771070" y="223032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10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8" name="直接连接符 147"/>
          <p:cNvCxnSpPr/>
          <p:nvPr/>
        </p:nvCxnSpPr>
        <p:spPr>
          <a:xfrm flipH="1" flipV="1">
            <a:off x="10966665" y="1968424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曲线连接符 148"/>
          <p:cNvCxnSpPr>
            <a:endCxn id="147" idx="2"/>
          </p:cNvCxnSpPr>
          <p:nvPr/>
        </p:nvCxnSpPr>
        <p:spPr>
          <a:xfrm rot="16200000" flipV="1">
            <a:off x="10321294" y="1379245"/>
            <a:ext cx="804046" cy="52294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6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 rot="19455792">
            <a:off x="2311400" y="2603500"/>
            <a:ext cx="4546600" cy="1003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Integrated with Project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122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109555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614744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397222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645263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590283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530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Date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5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478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7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5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33450201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2525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8281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179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Module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Setup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Reports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grpSp>
        <p:nvGrpSpPr>
          <p:cNvPr id="67" name="组合 66"/>
          <p:cNvGrpSpPr/>
          <p:nvPr/>
        </p:nvGrpSpPr>
        <p:grpSpPr>
          <a:xfrm>
            <a:off x="359455" y="1610354"/>
            <a:ext cx="11196312" cy="4576133"/>
            <a:chOff x="2157413" y="1671638"/>
            <a:chExt cx="8043862" cy="4171950"/>
          </a:xfrm>
        </p:grpSpPr>
        <p:sp>
          <p:nvSpPr>
            <p:cNvPr id="68" name="流程图: 过程 67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流程图: 过程 6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 smtClean="0"/>
                <a:t>Mail Template Information</a:t>
              </a:r>
              <a:endParaRPr lang="zh-CN" altLang="en-US" sz="1600" dirty="0"/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/>
          <p:cNvSpPr/>
          <p:nvPr/>
        </p:nvSpPr>
        <p:spPr>
          <a:xfrm>
            <a:off x="603049" y="5104709"/>
            <a:ext cx="10382762" cy="1077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Title of the Mail</a:t>
            </a:r>
          </a:p>
          <a:p>
            <a:r>
              <a:rPr lang="en-US" altLang="zh-CN" dirty="0" smtClean="0">
                <a:solidFill>
                  <a:srgbClr val="0070C0"/>
                </a:solidFill>
              </a:rPr>
              <a:t>Summary</a:t>
            </a:r>
          </a:p>
          <a:p>
            <a:r>
              <a:rPr lang="en-US" altLang="zh-CN" sz="1400" dirty="0" smtClean="0">
                <a:solidFill>
                  <a:srgbClr val="FF0000"/>
                </a:solidFill>
              </a:rPr>
              <a:t>Text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06" y="4204021"/>
            <a:ext cx="10410848" cy="894139"/>
          </a:xfrm>
          <a:prstGeom prst="rect">
            <a:avLst/>
          </a:prstGeom>
        </p:spPr>
      </p:pic>
      <p:grpSp>
        <p:nvGrpSpPr>
          <p:cNvPr id="75" name="组合 74"/>
          <p:cNvGrpSpPr/>
          <p:nvPr/>
        </p:nvGrpSpPr>
        <p:grpSpPr>
          <a:xfrm>
            <a:off x="11364006" y="1993012"/>
            <a:ext cx="194331" cy="4144183"/>
            <a:chOff x="11444288" y="2527588"/>
            <a:chExt cx="220742" cy="2965813"/>
          </a:xfrm>
        </p:grpSpPr>
        <p:sp>
          <p:nvSpPr>
            <p:cNvPr id="76" name="流程图: 过程 75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过程 77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603049" y="2031398"/>
            <a:ext cx="10396805" cy="17935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/>
        </p:nvGrpSpPr>
        <p:grpSpPr>
          <a:xfrm>
            <a:off x="6049042" y="2110075"/>
            <a:ext cx="4058727" cy="307777"/>
            <a:chOff x="2858807" y="2713777"/>
            <a:chExt cx="4058727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402995" y="2121147"/>
            <a:ext cx="3787255" cy="307777"/>
            <a:chOff x="3130279" y="2713777"/>
            <a:chExt cx="3787255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8675896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130279" y="2713777"/>
              <a:ext cx="11028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12462" y="2541693"/>
            <a:ext cx="4087297" cy="307777"/>
            <a:chOff x="2830237" y="2713777"/>
            <a:chExt cx="4087297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830237" y="2713777"/>
              <a:ext cx="1398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Status:</a:t>
              </a:r>
              <a:endParaRPr lang="zh-CN" altLang="en-US" sz="1400" dirty="0"/>
            </a:p>
          </p:txBody>
        </p:sp>
      </p:grpSp>
      <p:sp>
        <p:nvSpPr>
          <p:cNvPr id="91" name="流程图: 合并 90"/>
          <p:cNvSpPr/>
          <p:nvPr/>
        </p:nvSpPr>
        <p:spPr>
          <a:xfrm>
            <a:off x="9855887" y="265269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圆角矩形 91"/>
          <p:cNvSpPr/>
          <p:nvPr/>
        </p:nvSpPr>
        <p:spPr>
          <a:xfrm>
            <a:off x="6540538" y="3470492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8207058" y="3468376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圆角矩形 93"/>
          <p:cNvSpPr/>
          <p:nvPr/>
        </p:nvSpPr>
        <p:spPr>
          <a:xfrm>
            <a:off x="9697486" y="3453081"/>
            <a:ext cx="1136920" cy="275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Other Versions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280813" y="2530317"/>
            <a:ext cx="3054775" cy="307777"/>
            <a:chOff x="2873106" y="2699489"/>
            <a:chExt cx="3054775" cy="307777"/>
          </a:xfrm>
        </p:grpSpPr>
        <p:sp>
          <p:nvSpPr>
            <p:cNvPr id="100" name="流程图: 过程 99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2873106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sp>
        <p:nvSpPr>
          <p:cNvPr id="95" name="矩形 94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01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Plant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348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内容占位符 1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altLang="zh-CN" sz="9600" i="1" dirty="0" smtClean="0"/>
              <a:t>Thanks!</a:t>
            </a:r>
            <a:endParaRPr lang="zh-CN" altLang="en-US" sz="9600" i="1" dirty="0"/>
          </a:p>
        </p:txBody>
      </p:sp>
    </p:spTree>
    <p:extLst>
      <p:ext uri="{BB962C8B-B14F-4D97-AF65-F5344CB8AC3E}">
        <p14:creationId xmlns:p14="http://schemas.microsoft.com/office/powerpoint/2010/main" val="238378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Add Supplier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9352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2007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4828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Department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Department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err="1" smtClean="0">
                    <a:solidFill>
                      <a:schemeClr val="bg1"/>
                    </a:solidFill>
                  </a:rPr>
                  <a:t>Dept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62099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986225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2062044" y="3602820"/>
                <a:ext cx="1979198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813677" y="2088396"/>
            <a:ext cx="10415584" cy="3912222"/>
            <a:chOff x="414342" y="1470901"/>
            <a:chExt cx="10415584" cy="3912222"/>
          </a:xfrm>
        </p:grpSpPr>
        <p:grpSp>
          <p:nvGrpSpPr>
            <p:cNvPr id="99" name="组合 98"/>
            <p:cNvGrpSpPr/>
            <p:nvPr/>
          </p:nvGrpSpPr>
          <p:grpSpPr>
            <a:xfrm>
              <a:off x="414342" y="1470901"/>
              <a:ext cx="10415584" cy="3912222"/>
              <a:chOff x="414342" y="1470901"/>
              <a:chExt cx="10415584" cy="3912222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414342" y="1470901"/>
                <a:ext cx="10415584" cy="3912222"/>
                <a:chOff x="2157413" y="1354232"/>
                <a:chExt cx="8043862" cy="3542089"/>
              </a:xfrm>
            </p:grpSpPr>
            <p:sp>
              <p:nvSpPr>
                <p:cNvPr id="148" name="流程图: 过程 147"/>
                <p:cNvSpPr/>
                <p:nvPr/>
              </p:nvSpPr>
              <p:spPr>
                <a:xfrm>
                  <a:off x="2157413" y="1365207"/>
                  <a:ext cx="8043862" cy="353111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9" name="流程图: 过程 14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Supplier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147" name="十字形 146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圆角矩形 99"/>
            <p:cNvSpPr/>
            <p:nvPr/>
          </p:nvSpPr>
          <p:spPr>
            <a:xfrm>
              <a:off x="4782587" y="490176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989431" y="2650756"/>
            <a:ext cx="2881920" cy="261610"/>
            <a:chOff x="2942954" y="2724666"/>
            <a:chExt cx="2881920" cy="371894"/>
          </a:xfrm>
        </p:grpSpPr>
        <p:sp>
          <p:nvSpPr>
            <p:cNvPr id="169" name="流程图: 过程 168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Code: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336158" y="2618017"/>
            <a:ext cx="2881920" cy="261610"/>
            <a:chOff x="2942954" y="2724666"/>
            <a:chExt cx="2881920" cy="371894"/>
          </a:xfrm>
        </p:grpSpPr>
        <p:sp>
          <p:nvSpPr>
            <p:cNvPr id="172" name="流程图: 过程 171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818881" y="2628691"/>
            <a:ext cx="2963471" cy="261610"/>
            <a:chOff x="2861403" y="2766315"/>
            <a:chExt cx="2963471" cy="371894"/>
          </a:xfrm>
        </p:grpSpPr>
        <p:sp>
          <p:nvSpPr>
            <p:cNvPr id="175" name="流程图: 过程 174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861403" y="2766315"/>
              <a:ext cx="1089396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Status: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1456003" y="3143025"/>
            <a:ext cx="2410479" cy="261610"/>
            <a:chOff x="3414395" y="2713160"/>
            <a:chExt cx="2410479" cy="371894"/>
          </a:xfrm>
        </p:grpSpPr>
        <p:sp>
          <p:nvSpPr>
            <p:cNvPr id="178" name="流程图: 过程 177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14395" y="2713160"/>
              <a:ext cx="6019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Plant: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407163" y="3094602"/>
            <a:ext cx="2810915" cy="261610"/>
            <a:chOff x="3013959" y="2713160"/>
            <a:chExt cx="2810915" cy="371894"/>
          </a:xfrm>
        </p:grpSpPr>
        <p:sp>
          <p:nvSpPr>
            <p:cNvPr id="181" name="流程图: 过程 180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13959" y="2713160"/>
              <a:ext cx="1002375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Head Quarter: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32122" y="3146990"/>
            <a:ext cx="2645815" cy="261610"/>
            <a:chOff x="3179059" y="2713160"/>
            <a:chExt cx="2645815" cy="371894"/>
          </a:xfrm>
        </p:grpSpPr>
        <p:sp>
          <p:nvSpPr>
            <p:cNvPr id="184" name="流程图: 过程 183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179059" y="2713160"/>
              <a:ext cx="80346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Risk Level: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1063231" y="3651122"/>
            <a:ext cx="9714706" cy="1526536"/>
            <a:chOff x="3021623" y="2713160"/>
            <a:chExt cx="9714706" cy="2170061"/>
          </a:xfrm>
        </p:grpSpPr>
        <p:sp>
          <p:nvSpPr>
            <p:cNvPr id="187" name="流程图: 过程 186"/>
            <p:cNvSpPr/>
            <p:nvPr/>
          </p:nvSpPr>
          <p:spPr>
            <a:xfrm>
              <a:off x="4024649" y="2805647"/>
              <a:ext cx="8711680" cy="207757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021623" y="2713160"/>
              <a:ext cx="9947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sp>
        <p:nvSpPr>
          <p:cNvPr id="150" name="矩形 14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691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623527"/>
            <a:chOff x="-43736" y="836951"/>
            <a:chExt cx="10873662" cy="26235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623527"/>
              <a:chOff x="-43736" y="836951"/>
              <a:chExt cx="10873662" cy="26235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623527"/>
                <a:chOff x="1803643" y="780260"/>
                <a:chExt cx="8397632" cy="237531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37531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29509" y="283837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77049" y="282955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ORG000009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2" name="文本框 71"/>
          <p:cNvSpPr txBox="1"/>
          <p:nvPr/>
        </p:nvSpPr>
        <p:spPr>
          <a:xfrm>
            <a:off x="5491703" y="2396767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37925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577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055009"/>
              </p:ext>
            </p:extLst>
          </p:nvPr>
        </p:nvGraphicFramePr>
        <p:xfrm>
          <a:off x="382905" y="1674813"/>
          <a:ext cx="11487150" cy="3746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3853715883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1153541568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556394107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2966112391"/>
                    </a:ext>
                  </a:extLst>
                </a:gridCol>
              </a:tblGrid>
              <a:tr h="27874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smtClean="0">
                          <a:effectLst/>
                        </a:rPr>
                        <a:t>Advanced Settings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Business Function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The</a:t>
                      </a:r>
                      <a:r>
                        <a:rPr lang="en-US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 advanced configurations will be done in this function, including supplier management, PPAP level setup, PPAP/PPQP/APQP template configuration and workflow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206050256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781064"/>
              </p:ext>
            </p:extLst>
          </p:nvPr>
        </p:nvGraphicFramePr>
        <p:xfrm>
          <a:off x="1266825" y="2846388"/>
          <a:ext cx="10058400" cy="824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7091">
                  <a:extLst>
                    <a:ext uri="{9D8B030D-6E8A-4147-A177-3AD203B41FA5}">
                      <a16:colId xmlns:a16="http://schemas.microsoft.com/office/drawing/2014/main" val="2444424476"/>
                    </a:ext>
                  </a:extLst>
                </a:gridCol>
                <a:gridCol w="2210878">
                  <a:extLst>
                    <a:ext uri="{9D8B030D-6E8A-4147-A177-3AD203B41FA5}">
                      <a16:colId xmlns:a16="http://schemas.microsoft.com/office/drawing/2014/main" val="1428692669"/>
                    </a:ext>
                  </a:extLst>
                </a:gridCol>
                <a:gridCol w="1379062">
                  <a:extLst>
                    <a:ext uri="{9D8B030D-6E8A-4147-A177-3AD203B41FA5}">
                      <a16:colId xmlns:a16="http://schemas.microsoft.com/office/drawing/2014/main" val="2351026865"/>
                    </a:ext>
                  </a:extLst>
                </a:gridCol>
                <a:gridCol w="5691369">
                  <a:extLst>
                    <a:ext uri="{9D8B030D-6E8A-4147-A177-3AD203B41FA5}">
                      <a16:colId xmlns:a16="http://schemas.microsoft.com/office/drawing/2014/main" val="3400376191"/>
                    </a:ext>
                  </a:extLst>
                </a:gridCol>
              </a:tblGrid>
              <a:tr h="14775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2.1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Setup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configuration, which will lead different task check items in PPAP process;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1523841410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2.2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APQP/PPAP/PPQP Template Management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To Manage the templates of APQP/PPQP/PPAP, super users are able to create, update and publish the process template via this function;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748635497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2.3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Workflow Management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To provide the abilities to create and update the workflow for the QA process online, and apply them in QA process;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2006110987"/>
                  </a:ext>
                </a:extLst>
              </a:tr>
            </a:tbl>
          </a:graphicData>
        </a:graphic>
      </p:graphicFrame>
      <p:cxnSp>
        <p:nvCxnSpPr>
          <p:cNvPr id="8" name="肘形连接符 7"/>
          <p:cNvCxnSpPr>
            <a:endCxn id="6" idx="1"/>
          </p:cNvCxnSpPr>
          <p:nvPr/>
        </p:nvCxnSpPr>
        <p:spPr>
          <a:xfrm rot="16200000" flipH="1">
            <a:off x="521664" y="2513589"/>
            <a:ext cx="1209335" cy="2809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54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User management (crud)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976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User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5428602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User List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35163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25333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5508384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724747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流程图: 过程 32"/>
          <p:cNvSpPr/>
          <p:nvPr/>
        </p:nvSpPr>
        <p:spPr>
          <a:xfrm>
            <a:off x="5583552" y="3783663"/>
            <a:ext cx="1603057" cy="525248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patch of users</a:t>
            </a:r>
            <a:endParaRPr lang="zh-CN" altLang="en-US" dirty="0"/>
          </a:p>
        </p:txBody>
      </p:sp>
      <p:cxnSp>
        <p:nvCxnSpPr>
          <p:cNvPr id="14" name="肘形连接符 13"/>
          <p:cNvCxnSpPr>
            <a:stCxn id="22" idx="3"/>
            <a:endCxn id="33" idx="1"/>
          </p:cNvCxnSpPr>
          <p:nvPr/>
        </p:nvCxnSpPr>
        <p:spPr>
          <a:xfrm flipV="1">
            <a:off x="3636165" y="4046287"/>
            <a:ext cx="1947387" cy="17388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流程图: 预定义过程 34"/>
          <p:cNvSpPr/>
          <p:nvPr/>
        </p:nvSpPr>
        <p:spPr>
          <a:xfrm>
            <a:off x="8072434" y="3652122"/>
            <a:ext cx="1771650" cy="785802"/>
          </a:xfrm>
          <a:prstGeom prst="flowChartPredefined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Users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33" idx="3"/>
            <a:endCxn id="35" idx="1"/>
          </p:cNvCxnSpPr>
          <p:nvPr/>
        </p:nvCxnSpPr>
        <p:spPr>
          <a:xfrm flipV="1">
            <a:off x="7186609" y="4045023"/>
            <a:ext cx="885825" cy="12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35" idx="3"/>
            <a:endCxn id="69" idx="0"/>
          </p:cNvCxnSpPr>
          <p:nvPr/>
        </p:nvCxnSpPr>
        <p:spPr>
          <a:xfrm>
            <a:off x="9844084" y="4045023"/>
            <a:ext cx="742953" cy="13835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90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541868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79" name="组合 7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7" name="流程图: 合并 8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矩形 8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1" name="流程图: 合并 8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流程图: 过程 8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5" name="流程图: 合并 8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矩形 8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4" name="流程图: 合并 8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7" name="矩形 96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99" name="圆角矩形 9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User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0" name="圆角矩形 9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1" name="矩形 10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08" name="圆角矩形 107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29199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791552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</a:t>
            </a:r>
            <a:r>
              <a:rPr lang="en-US" altLang="zh-CN" dirty="0" smtClean="0"/>
              <a:t>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User List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73" name="文本框 72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75054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6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9856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圆角矩形 149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1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</a:t>
            </a:r>
            <a:r>
              <a:rPr lang="en-US" altLang="zh-CN" dirty="0" err="1" smtClean="0"/>
              <a:t>Inforamtion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33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760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224444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3780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6573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84" name="流程图: 过程 183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5" name="流程图: 过程 184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6" name="流程图: 过程 185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10471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53597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191242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7741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725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59" name="流程图: 过程 158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60" name="流程图: 过程 159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97015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Login</a:t>
            </a:r>
            <a:endParaRPr lang="zh-CN" alt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32" y="1191402"/>
            <a:ext cx="8822895" cy="516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8697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97" name="流程图: 过程 196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9" name="流程图: 合并 198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0" name="流程图: 合并 199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202" name="流程图: 过程 201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3" name="矩形 202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4" name="流程图: 合并 203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5" name="流程图: 合并 204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75486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</a:t>
              </a:r>
              <a:r>
                <a:rPr lang="en-US" altLang="zh-CN" sz="1200" dirty="0" smtClean="0"/>
                <a:t>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156" name="组合 155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62" name="流程图: 过程 161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169" name="流程图: 过程 168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2" name="流程图: 合并 171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2589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Group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Group management (crud)</a:t>
            </a:r>
          </a:p>
          <a:p>
            <a:r>
              <a:rPr lang="en-US" altLang="zh-CN" dirty="0" smtClean="0"/>
              <a:t>Group users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10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Group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562476" y="1961405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569618" y="2944396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24029"/>
            <a:ext cx="926311" cy="35611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07020"/>
            <a:ext cx="933453" cy="25781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7054217" y="183112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Group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7054217" y="281411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Group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165532" y="2224029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6172675" y="3207020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208770" y="549288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Group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165532" y="5572671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238524" y="5789034"/>
            <a:ext cx="197024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sp>
        <p:nvSpPr>
          <p:cNvPr id="35" name="流程图: 预定义过程 34"/>
          <p:cNvSpPr/>
          <p:nvPr/>
        </p:nvSpPr>
        <p:spPr>
          <a:xfrm>
            <a:off x="9323070" y="410317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Update Users</a:t>
            </a:r>
            <a:endParaRPr lang="zh-CN" altLang="en-US" dirty="0"/>
          </a:p>
        </p:txBody>
      </p:sp>
      <p:sp>
        <p:nvSpPr>
          <p:cNvPr id="14" name="流程图: 决策 13"/>
          <p:cNvSpPr/>
          <p:nvPr/>
        </p:nvSpPr>
        <p:spPr>
          <a:xfrm>
            <a:off x="9545320" y="2346212"/>
            <a:ext cx="1314450" cy="59009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Update users?</a:t>
            </a:r>
            <a:endParaRPr lang="zh-CN" altLang="en-US" sz="1200" dirty="0"/>
          </a:p>
        </p:txBody>
      </p:sp>
      <p:cxnSp>
        <p:nvCxnSpPr>
          <p:cNvPr id="18" name="肘形连接符 17"/>
          <p:cNvCxnSpPr>
            <a:stCxn id="59" idx="3"/>
            <a:endCxn id="14" idx="1"/>
          </p:cNvCxnSpPr>
          <p:nvPr/>
        </p:nvCxnSpPr>
        <p:spPr>
          <a:xfrm>
            <a:off x="8825867" y="2224029"/>
            <a:ext cx="719453" cy="4172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60" idx="3"/>
            <a:endCxn id="14" idx="1"/>
          </p:cNvCxnSpPr>
          <p:nvPr/>
        </p:nvCxnSpPr>
        <p:spPr>
          <a:xfrm flipV="1">
            <a:off x="8825867" y="2641257"/>
            <a:ext cx="719453" cy="5657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>
            <a:stCxn id="14" idx="2"/>
            <a:endCxn id="35" idx="0"/>
          </p:cNvCxnSpPr>
          <p:nvPr/>
        </p:nvCxnSpPr>
        <p:spPr>
          <a:xfrm rot="16200000" flipH="1">
            <a:off x="9622282" y="3516565"/>
            <a:ext cx="1166877" cy="6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35" idx="2"/>
            <a:endCxn id="69" idx="0"/>
          </p:cNvCxnSpPr>
          <p:nvPr/>
        </p:nvCxnSpPr>
        <p:spPr>
          <a:xfrm rot="16200000" flipH="1">
            <a:off x="9914085" y="5183791"/>
            <a:ext cx="603908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38"/>
          <p:cNvCxnSpPr>
            <a:stCxn id="14" idx="3"/>
            <a:endCxn id="69" idx="3"/>
          </p:cNvCxnSpPr>
          <p:nvPr/>
        </p:nvCxnSpPr>
        <p:spPr>
          <a:xfrm>
            <a:off x="10859770" y="2641257"/>
            <a:ext cx="377826" cy="3147777"/>
          </a:xfrm>
          <a:prstGeom prst="bentConnector3">
            <a:avLst>
              <a:gd name="adj1" fmla="val 1605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329863" y="3519740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11585574" y="369330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47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</a:t>
            </a:r>
            <a:r>
              <a:rPr lang="en-US" altLang="zh-CN" dirty="0" smtClean="0"/>
              <a:t>p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70328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6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289111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</a:t>
                      </a: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</a:t>
                      </a: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</a:t>
                      </a: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</a:t>
                      </a: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</a:t>
            </a:r>
            <a:r>
              <a:rPr lang="en-US" altLang="zh-CN" dirty="0" smtClean="0"/>
              <a:t> </a:t>
            </a:r>
            <a:r>
              <a:rPr lang="en-US" altLang="zh-CN" dirty="0" smtClean="0"/>
              <a:t>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72" name="矩形 71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</a:t>
            </a:r>
            <a:r>
              <a:rPr lang="en-US" altLang="zh-CN" dirty="0" smtClean="0"/>
              <a:t>p List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949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Create New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13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</a:t>
            </a:r>
            <a:r>
              <a:rPr lang="en-US" altLang="zh-CN" dirty="0" smtClean="0"/>
              <a:t> </a:t>
            </a:r>
            <a:r>
              <a:rPr lang="en-US" altLang="zh-CN" dirty="0" smtClean="0"/>
              <a:t>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Create New Group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835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2" name="圆角矩形 131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3" name="圆角矩形 132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9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</a:t>
            </a:r>
            <a:r>
              <a:rPr lang="en-US" altLang="zh-CN" dirty="0" smtClean="0"/>
              <a:t> </a:t>
            </a:r>
            <a:r>
              <a:rPr lang="en-US" altLang="zh-CN" dirty="0" smtClean="0"/>
              <a:t>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</a:t>
            </a:r>
            <a:endParaRPr lang="zh-CN" altLang="en-US" dirty="0"/>
          </a:p>
        </p:txBody>
      </p:sp>
      <p:sp>
        <p:nvSpPr>
          <p:cNvPr id="133" name="圆角矩形 132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4" name="圆角矩形 133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5" name="圆角矩形 134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88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Login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401" y="1100136"/>
            <a:ext cx="8118158" cy="506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075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37018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6256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42" name="组合 141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81" name="组合 18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3" name="流程图: 过程 182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流程图: 过程 183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82" name="十字形 181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01" name="流程图: 合并 200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2" name="矩形 201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5" name="流程图: 合并 194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流程图: 过程 195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7" name="组合 196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9" name="流程图: 合并 19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0" name="矩形 19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8" name="流程图: 合并 197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8" name="组合 187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91" name="圆角矩形 190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203" name="圆角矩形 202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204" name="表格 20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721568"/>
              </p:ext>
            </p:extLst>
          </p:nvPr>
        </p:nvGraphicFramePr>
        <p:xfrm>
          <a:off x="1251723" y="33964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5" name="矩形 204"/>
          <p:cNvSpPr/>
          <p:nvPr/>
        </p:nvSpPr>
        <p:spPr>
          <a:xfrm>
            <a:off x="1417900" y="34764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419140" y="51723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417900" y="40462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417900" y="43307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417900" y="46149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/>
        </p:nvSpPr>
        <p:spPr>
          <a:xfrm>
            <a:off x="1417900" y="48936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流程图: 过程 210"/>
          <p:cNvSpPr/>
          <p:nvPr/>
        </p:nvSpPr>
        <p:spPr>
          <a:xfrm>
            <a:off x="1804121" y="37106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2" name="组合 211"/>
          <p:cNvGrpSpPr/>
          <p:nvPr/>
        </p:nvGrpSpPr>
        <p:grpSpPr>
          <a:xfrm>
            <a:off x="4741253" y="3710684"/>
            <a:ext cx="640372" cy="185164"/>
            <a:chOff x="5799158" y="3516230"/>
            <a:chExt cx="640372" cy="185164"/>
          </a:xfrm>
        </p:grpSpPr>
        <p:sp>
          <p:nvSpPr>
            <p:cNvPr id="213" name="流程图: 过程 212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4" name="流程图: 合并 213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5" name="流程图: 过程 214"/>
          <p:cNvSpPr/>
          <p:nvPr/>
        </p:nvSpPr>
        <p:spPr>
          <a:xfrm>
            <a:off x="3567005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6" name="流程图: 过程 215"/>
          <p:cNvSpPr/>
          <p:nvPr/>
        </p:nvSpPr>
        <p:spPr>
          <a:xfrm>
            <a:off x="5656568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7" name="组合 216"/>
          <p:cNvGrpSpPr/>
          <p:nvPr/>
        </p:nvGrpSpPr>
        <p:grpSpPr>
          <a:xfrm>
            <a:off x="7082740" y="3710684"/>
            <a:ext cx="640372" cy="185164"/>
            <a:chOff x="5799158" y="3516230"/>
            <a:chExt cx="640372" cy="185164"/>
          </a:xfrm>
        </p:grpSpPr>
        <p:sp>
          <p:nvSpPr>
            <p:cNvPr id="218" name="流程图: 过程 2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0" name="组合 219"/>
          <p:cNvGrpSpPr/>
          <p:nvPr/>
        </p:nvGrpSpPr>
        <p:grpSpPr>
          <a:xfrm>
            <a:off x="9444565" y="3710684"/>
            <a:ext cx="640372" cy="185164"/>
            <a:chOff x="5799158" y="3516230"/>
            <a:chExt cx="640372" cy="185164"/>
          </a:xfrm>
        </p:grpSpPr>
        <p:sp>
          <p:nvSpPr>
            <p:cNvPr id="221" name="流程图: 过程 220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2" name="流程图: 合并 221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3" name="流程图: 过程 222"/>
          <p:cNvSpPr/>
          <p:nvPr/>
        </p:nvSpPr>
        <p:spPr>
          <a:xfrm>
            <a:off x="7971850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3578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74441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29164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</a:t>
            </a:r>
            <a:r>
              <a:rPr lang="en-US" altLang="zh-CN" dirty="0" smtClean="0"/>
              <a:t>Management – </a:t>
            </a:r>
            <a:r>
              <a:rPr lang="en-US" altLang="zh-CN" dirty="0" smtClean="0"/>
              <a:t>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</a:t>
                  </a:r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grpSp>
        <p:nvGrpSpPr>
          <p:cNvPr id="135" name="组合 134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69" name="组合 168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71" name="流程图: 过程 170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70" name="十字形 169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3" name="组合 182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88" name="组合 187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5" name="流程图: 合并 19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6" name="矩形 19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89" name="流程图: 合并 188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流程图: 过程 189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1" name="组合 190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3" name="流程图: 合并 192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4" name="矩形 193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2" name="流程图: 合并 19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4" name="组合 183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85" name="矩形 18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86" name="圆角矩形 18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7" name="矩形 186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97" name="圆角矩形 196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198" name="表格 1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074255"/>
              </p:ext>
            </p:extLst>
          </p:nvPr>
        </p:nvGraphicFramePr>
        <p:xfrm>
          <a:off x="1226323" y="3358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</a:t>
                      </a:r>
                      <a:r>
                        <a:rPr lang="en-US" altLang="zh-CN" sz="1000" dirty="0" smtClean="0"/>
                        <a:t>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99" name="矩形 198"/>
          <p:cNvSpPr/>
          <p:nvPr/>
        </p:nvSpPr>
        <p:spPr>
          <a:xfrm>
            <a:off x="1392500" y="3438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1393740" y="5134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1392500" y="4008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1392500" y="4292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/>
          <p:cNvSpPr/>
          <p:nvPr/>
        </p:nvSpPr>
        <p:spPr>
          <a:xfrm>
            <a:off x="1392500" y="4576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矩形 203"/>
          <p:cNvSpPr/>
          <p:nvPr/>
        </p:nvSpPr>
        <p:spPr>
          <a:xfrm>
            <a:off x="1392500" y="4855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过程 204"/>
          <p:cNvSpPr/>
          <p:nvPr/>
        </p:nvSpPr>
        <p:spPr>
          <a:xfrm>
            <a:off x="1778721" y="3672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6" name="流程图: 过程 205"/>
          <p:cNvSpPr/>
          <p:nvPr/>
        </p:nvSpPr>
        <p:spPr>
          <a:xfrm>
            <a:off x="3541605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7" name="流程图: 过程 206"/>
          <p:cNvSpPr/>
          <p:nvPr/>
        </p:nvSpPr>
        <p:spPr>
          <a:xfrm>
            <a:off x="5631168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08" name="组合 207"/>
          <p:cNvGrpSpPr/>
          <p:nvPr/>
        </p:nvGrpSpPr>
        <p:grpSpPr>
          <a:xfrm>
            <a:off x="7057340" y="3672584"/>
            <a:ext cx="640372" cy="185164"/>
            <a:chOff x="5799158" y="3516230"/>
            <a:chExt cx="640372" cy="185164"/>
          </a:xfrm>
        </p:grpSpPr>
        <p:sp>
          <p:nvSpPr>
            <p:cNvPr id="209" name="流程图: 过程 2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9419165" y="3672584"/>
            <a:ext cx="640372" cy="185164"/>
            <a:chOff x="5799158" y="3516230"/>
            <a:chExt cx="640372" cy="185164"/>
          </a:xfrm>
        </p:grpSpPr>
        <p:sp>
          <p:nvSpPr>
            <p:cNvPr id="212" name="流程图: 过程 211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3" name="流程图: 合并 212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流程图: 过程 213"/>
          <p:cNvSpPr/>
          <p:nvPr/>
        </p:nvSpPr>
        <p:spPr>
          <a:xfrm>
            <a:off x="7946450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1051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Role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Role management (crud)</a:t>
            </a:r>
          </a:p>
          <a:p>
            <a:r>
              <a:rPr lang="en-US" altLang="zh-CN" dirty="0" smtClean="0"/>
              <a:t>Right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91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System Setup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User Role Management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888078"/>
            <a:ext cx="705495" cy="1611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Roles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704155" y="1978821"/>
            <a:ext cx="1603056" cy="52203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711297" y="2961812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39839"/>
            <a:ext cx="1067990" cy="35453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24436"/>
            <a:ext cx="1075132" cy="25607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6730841" y="184693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role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6730841" y="2815641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Role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307211" y="2239839"/>
            <a:ext cx="42363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 flipV="1">
            <a:off x="6314354" y="3208542"/>
            <a:ext cx="416487" cy="158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126854" y="532663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Roles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519026" y="5406423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 flipV="1">
            <a:off x="7592018" y="5622783"/>
            <a:ext cx="153483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cxnSp>
        <p:nvCxnSpPr>
          <p:cNvPr id="20" name="肘形连接符 19"/>
          <p:cNvCxnSpPr>
            <a:stCxn id="59" idx="3"/>
            <a:endCxn id="26" idx="1"/>
          </p:cNvCxnSpPr>
          <p:nvPr/>
        </p:nvCxnSpPr>
        <p:spPr>
          <a:xfrm>
            <a:off x="8502491" y="2239839"/>
            <a:ext cx="864390" cy="4754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60" idx="3"/>
            <a:endCxn id="26" idx="1"/>
          </p:cNvCxnSpPr>
          <p:nvPr/>
        </p:nvCxnSpPr>
        <p:spPr>
          <a:xfrm flipV="1">
            <a:off x="8502491" y="2715253"/>
            <a:ext cx="864390" cy="4932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决策 25"/>
          <p:cNvSpPr/>
          <p:nvPr/>
        </p:nvSpPr>
        <p:spPr>
          <a:xfrm>
            <a:off x="9366881" y="2376086"/>
            <a:ext cx="1543050" cy="67833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update Rights?</a:t>
            </a:r>
            <a:endParaRPr lang="zh-CN" altLang="en-US" sz="1400" dirty="0"/>
          </a:p>
        </p:txBody>
      </p:sp>
      <p:sp>
        <p:nvSpPr>
          <p:cNvPr id="42" name="流程图: 预定义过程 41"/>
          <p:cNvSpPr/>
          <p:nvPr/>
        </p:nvSpPr>
        <p:spPr>
          <a:xfrm>
            <a:off x="9252585" y="376715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Rights</a:t>
            </a:r>
            <a:endParaRPr lang="zh-CN" altLang="en-US" dirty="0"/>
          </a:p>
        </p:txBody>
      </p:sp>
      <p:cxnSp>
        <p:nvCxnSpPr>
          <p:cNvPr id="39" name="肘形连接符 38"/>
          <p:cNvCxnSpPr>
            <a:stCxn id="26" idx="2"/>
            <a:endCxn id="42" idx="0"/>
          </p:cNvCxnSpPr>
          <p:nvPr/>
        </p:nvCxnSpPr>
        <p:spPr>
          <a:xfrm rot="16200000" flipH="1">
            <a:off x="9782042" y="3410784"/>
            <a:ext cx="712732" cy="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肘形连接符 44"/>
          <p:cNvCxnSpPr>
            <a:stCxn id="42" idx="2"/>
            <a:endCxn id="69" idx="0"/>
          </p:cNvCxnSpPr>
          <p:nvPr/>
        </p:nvCxnSpPr>
        <p:spPr>
          <a:xfrm rot="16200000" flipH="1">
            <a:off x="9752996" y="4938367"/>
            <a:ext cx="773685" cy="28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6" idx="3"/>
            <a:endCxn id="69" idx="3"/>
          </p:cNvCxnSpPr>
          <p:nvPr/>
        </p:nvCxnSpPr>
        <p:spPr>
          <a:xfrm>
            <a:off x="10909931" y="2715253"/>
            <a:ext cx="245749" cy="2907531"/>
          </a:xfrm>
          <a:prstGeom prst="bentConnector3">
            <a:avLst>
              <a:gd name="adj1" fmla="val 1930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0086024" y="3199861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58" name="文本框 57"/>
          <p:cNvSpPr txBox="1"/>
          <p:nvPr/>
        </p:nvSpPr>
        <p:spPr>
          <a:xfrm>
            <a:off x="11373802" y="418362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18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297143"/>
              </p:ext>
            </p:extLst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50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Create New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Role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950093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6376357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00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Information – Rights Info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987272"/>
              </p:ext>
            </p:extLst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9650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Dashboard</a:t>
            </a:r>
            <a:endParaRPr lang="zh-CN" altLang="en-US" dirty="0"/>
          </a:p>
        </p:txBody>
      </p:sp>
      <p:pic>
        <p:nvPicPr>
          <p:cNvPr id="5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279525"/>
            <a:ext cx="10058399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Information – Add Rights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/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4342" y="1973415"/>
            <a:ext cx="9695234" cy="3877267"/>
            <a:chOff x="1216025" y="2037453"/>
            <a:chExt cx="9695234" cy="3877267"/>
          </a:xfrm>
        </p:grpSpPr>
        <p:grpSp>
          <p:nvGrpSpPr>
            <p:cNvPr id="160" name="组合 15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3" name="流程图: 过程 162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流程图: 过程 163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Rights</a:t>
                </a:r>
                <a:endParaRPr lang="zh-CN" altLang="en-US" sz="1400" dirty="0"/>
              </a:p>
            </p:txBody>
          </p:sp>
        </p:grpSp>
        <p:sp>
          <p:nvSpPr>
            <p:cNvPr id="161" name="十字形 16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5" name="圆角矩形 164"/>
          <p:cNvSpPr/>
          <p:nvPr/>
        </p:nvSpPr>
        <p:spPr>
          <a:xfrm>
            <a:off x="5611594" y="552466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7" name="圆角矩形 166"/>
          <p:cNvSpPr/>
          <p:nvPr/>
        </p:nvSpPr>
        <p:spPr>
          <a:xfrm>
            <a:off x="4384278" y="553094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Complete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86" name="组合 185"/>
          <p:cNvGrpSpPr/>
          <p:nvPr/>
        </p:nvGrpSpPr>
        <p:grpSpPr>
          <a:xfrm>
            <a:off x="1120772" y="2386169"/>
            <a:ext cx="9381265" cy="2998592"/>
            <a:chOff x="2197497" y="2513350"/>
            <a:chExt cx="9381265" cy="2998592"/>
          </a:xfrm>
        </p:grpSpPr>
        <p:grpSp>
          <p:nvGrpSpPr>
            <p:cNvPr id="187" name="组合 186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88" name="圆角矩形 187"/>
            <p:cNvSpPr/>
            <p:nvPr/>
          </p:nvSpPr>
          <p:spPr>
            <a:xfrm>
              <a:off x="2319119" y="2792442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589170" y="5100777"/>
            <a:ext cx="2778752" cy="144007"/>
            <a:chOff x="8151178" y="3979211"/>
            <a:chExt cx="2778752" cy="144007"/>
          </a:xfrm>
        </p:grpSpPr>
        <p:grpSp>
          <p:nvGrpSpPr>
            <p:cNvPr id="194" name="组合 19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201" name="流程图: 合并 20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矩形 20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5" name="流程图: 合并 19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6" name="流程图: 过程 19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7" name="组合 19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03" name="表格 2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5911257"/>
              </p:ext>
            </p:extLst>
          </p:nvPr>
        </p:nvGraphicFramePr>
        <p:xfrm>
          <a:off x="1216025" y="3065203"/>
          <a:ext cx="9195512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60867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79444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21549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611272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3213432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8861149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4" name="矩形 203"/>
          <p:cNvSpPr/>
          <p:nvPr/>
        </p:nvSpPr>
        <p:spPr>
          <a:xfrm>
            <a:off x="1308402" y="31378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矩形 204"/>
          <p:cNvSpPr/>
          <p:nvPr/>
        </p:nvSpPr>
        <p:spPr>
          <a:xfrm>
            <a:off x="1308402" y="36050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308402" y="38563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308402" y="41076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308402" y="43589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308402" y="46102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流程图: 过程 209"/>
          <p:cNvSpPr/>
          <p:nvPr/>
        </p:nvSpPr>
        <p:spPr>
          <a:xfrm>
            <a:off x="1657933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1" name="流程图: 过程 210"/>
          <p:cNvSpPr/>
          <p:nvPr/>
        </p:nvSpPr>
        <p:spPr>
          <a:xfrm>
            <a:off x="3569334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53956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</a:t>
            </a:r>
            <a:r>
              <a:rPr lang="en-US" altLang="zh-CN" dirty="0" smtClean="0"/>
              <a:t>User </a:t>
            </a:r>
            <a:r>
              <a:rPr lang="en-US" altLang="zh-CN" dirty="0" smtClean="0"/>
              <a:t>Role Management – </a:t>
            </a:r>
            <a:r>
              <a:rPr lang="en-US" altLang="zh-CN" dirty="0" smtClean="0"/>
              <a:t>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43316" cy="4191254"/>
            <a:chOff x="1216025" y="2037453"/>
            <a:chExt cx="10943316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43316" cy="4191254"/>
              <a:chOff x="1955231" y="1671638"/>
              <a:chExt cx="10005865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10002962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05865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03154" y="2097676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1" name="表格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8271038"/>
              </p:ext>
            </p:extLst>
          </p:nvPr>
        </p:nvGraphicFramePr>
        <p:xfrm>
          <a:off x="1090968" y="3073710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2" name="组合 71"/>
          <p:cNvGrpSpPr/>
          <p:nvPr/>
        </p:nvGrpSpPr>
        <p:grpSpPr>
          <a:xfrm>
            <a:off x="735348" y="2176208"/>
            <a:ext cx="9610578" cy="3623640"/>
            <a:chOff x="2197497" y="2513350"/>
            <a:chExt cx="9610578" cy="3623640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9610578" cy="3623640"/>
              <a:chOff x="520700" y="3380828"/>
              <a:chExt cx="9610578" cy="362364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9610578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smtClean="0">
                    <a:solidFill>
                      <a:schemeClr val="bg1"/>
                    </a:solidFill>
                  </a:rPr>
                  <a:t>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9610578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845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405630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596034" y="3505170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751119" y="3520683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96840" y="1597221"/>
            <a:ext cx="2515477" cy="276999"/>
            <a:chOff x="1154108" y="2001903"/>
            <a:chExt cx="251547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154108" y="2001903"/>
              <a:ext cx="7633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3977851" y="1616862"/>
            <a:ext cx="2810437" cy="276999"/>
            <a:chOff x="932888" y="2001903"/>
            <a:chExt cx="2810437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32888" y="2001903"/>
              <a:ext cx="1003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Name:</a:t>
              </a:r>
              <a:endParaRPr lang="zh-CN" altLang="en-US" sz="12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268804" y="2126494"/>
            <a:ext cx="2323863" cy="284191"/>
            <a:chOff x="1399236" y="2459561"/>
            <a:chExt cx="2323863" cy="284191"/>
          </a:xfrm>
        </p:grpSpPr>
        <p:sp>
          <p:nvSpPr>
            <p:cNvPr id="98" name="流程图: 过程 97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399236" y="2459561"/>
              <a:ext cx="5897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Order: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965441" y="2136243"/>
            <a:ext cx="2822848" cy="288940"/>
            <a:chOff x="942029" y="2459561"/>
            <a:chExt cx="2822848" cy="288940"/>
          </a:xfrm>
        </p:grpSpPr>
        <p:sp>
          <p:nvSpPr>
            <p:cNvPr id="102" name="流程图: 过程 101"/>
            <p:cNvSpPr/>
            <p:nvPr/>
          </p:nvSpPr>
          <p:spPr>
            <a:xfrm>
              <a:off x="2016347" y="2494410"/>
              <a:ext cx="1748530" cy="2540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42029" y="2459561"/>
              <a:ext cx="997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Linked Page 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82547" cy="635371"/>
            <a:chOff x="4156724" y="2459561"/>
            <a:chExt cx="6182547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77754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826353" cy="2437731"/>
            <a:chOff x="517173" y="4509350"/>
            <a:chExt cx="2362101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2312607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sp>
        <p:nvSpPr>
          <p:cNvPr id="120" name="流程图: 合并 119"/>
          <p:cNvSpPr/>
          <p:nvPr/>
        </p:nvSpPr>
        <p:spPr>
          <a:xfrm>
            <a:off x="6541179" y="2252646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grpSp>
        <p:nvGrpSpPr>
          <p:cNvPr id="124" name="组合 123"/>
          <p:cNvGrpSpPr/>
          <p:nvPr/>
        </p:nvGrpSpPr>
        <p:grpSpPr>
          <a:xfrm>
            <a:off x="7292031" y="2142619"/>
            <a:ext cx="2882923" cy="284191"/>
            <a:chOff x="840176" y="2459561"/>
            <a:chExt cx="2882923" cy="284191"/>
          </a:xfrm>
        </p:grpSpPr>
        <p:sp>
          <p:nvSpPr>
            <p:cNvPr id="126" name="流程图: 过程 125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840176" y="2459561"/>
              <a:ext cx="10810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Display Name:</a:t>
              </a:r>
              <a:endParaRPr lang="zh-CN" altLang="en-US" sz="1200" dirty="0"/>
            </a:p>
          </p:txBody>
        </p:sp>
      </p:grp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90087" y="5091362"/>
            <a:ext cx="123963" cy="47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3" name="组合 14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44" name="矩形 143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graphicFrame>
        <p:nvGraphicFramePr>
          <p:cNvPr id="146" name="表格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276599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sng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Mgt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47" name="圆角矩形 146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8" name="圆角矩形 147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7758404" y="2690365"/>
            <a:ext cx="2438160" cy="276999"/>
            <a:chOff x="7824023" y="1594855"/>
            <a:chExt cx="2438160" cy="276999"/>
          </a:xfrm>
        </p:grpSpPr>
        <p:grpSp>
          <p:nvGrpSpPr>
            <p:cNvPr id="150" name="组合 149"/>
            <p:cNvGrpSpPr/>
            <p:nvPr/>
          </p:nvGrpSpPr>
          <p:grpSpPr>
            <a:xfrm>
              <a:off x="7824023" y="1594855"/>
              <a:ext cx="2438160" cy="276999"/>
              <a:chOff x="1370665" y="2459561"/>
              <a:chExt cx="2438160" cy="276999"/>
            </a:xfrm>
          </p:grpSpPr>
          <p:sp>
            <p:nvSpPr>
              <p:cNvPr id="152" name="流程图: 过程 151"/>
              <p:cNvSpPr/>
              <p:nvPr/>
            </p:nvSpPr>
            <p:spPr>
              <a:xfrm>
                <a:off x="2102072" y="2480122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2" name="矩形 13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22458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252478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726330" y="3512300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881415" y="3527813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168280" y="1597221"/>
            <a:ext cx="2444037" cy="276999"/>
            <a:chOff x="1225548" y="2001903"/>
            <a:chExt cx="244403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4020715" y="1616862"/>
            <a:ext cx="2767573" cy="276999"/>
            <a:chOff x="975752" y="2001903"/>
            <a:chExt cx="2767573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22190" y="2136243"/>
            <a:ext cx="5866098" cy="292776"/>
            <a:chOff x="984893" y="2459561"/>
            <a:chExt cx="5866098" cy="292776"/>
          </a:xfrm>
        </p:grpSpPr>
        <p:sp>
          <p:nvSpPr>
            <p:cNvPr id="102" name="流程图: 过程 101"/>
            <p:cNvSpPr/>
            <p:nvPr/>
          </p:nvSpPr>
          <p:spPr>
            <a:xfrm>
              <a:off x="1959195" y="2494410"/>
              <a:ext cx="4891796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848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39683" cy="635371"/>
            <a:chOff x="4156724" y="2459561"/>
            <a:chExt cx="6139683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34890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956099" cy="2437731"/>
            <a:chOff x="517173" y="4509350"/>
            <a:chExt cx="4956099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18" name="矩形 117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90087" y="5091362"/>
            <a:ext cx="123963" cy="47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3" name="表格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196643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Organization </a:t>
                      </a:r>
                      <a:r>
                        <a:rPr lang="en-US" altLang="zh-CN" sz="1000" u="none" dirty="0" err="1" smtClean="0"/>
                        <a:t>Mgt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1000" u="none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25" name="圆角矩形 124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2" name="圆角矩形 131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7829844" y="2047423"/>
            <a:ext cx="2352434" cy="284191"/>
            <a:chOff x="7824023" y="1594855"/>
            <a:chExt cx="2352434" cy="2841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39" name="流程图: 过程 138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37" name="流程图: 合并 136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4" name="矩形 12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41116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Mail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Mail basic setup</a:t>
            </a:r>
          </a:p>
          <a:p>
            <a:r>
              <a:rPr lang="en-US" altLang="zh-CN" strike="sngStrike" dirty="0" smtClean="0"/>
              <a:t>Mail template management</a:t>
            </a:r>
            <a:endParaRPr lang="zh-CN" alt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236505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7" name="流程图: 合并 6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970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</a:t>
            </a:r>
            <a:r>
              <a:rPr lang="en-US" altLang="zh-CN" dirty="0" smtClean="0"/>
              <a:t>Admin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21524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958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72212"/>
              </p:ext>
            </p:extLst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6" name="文本框 155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2975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365665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Dashboard</a:t>
            </a:r>
            <a:endParaRPr lang="zh-CN" altLang="en-US" dirty="0"/>
          </a:p>
        </p:txBody>
      </p:sp>
      <p:pic>
        <p:nvPicPr>
          <p:cNvPr id="6" name="Pictur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38" y="1279525"/>
            <a:ext cx="9941241" cy="458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1936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grpSp>
        <p:nvGrpSpPr>
          <p:cNvPr id="156" name="组合 15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7" name="文本框 15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8" name="流程图: 合并 157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301013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7" name="矩形 156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89503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</a:t>
            </a:r>
            <a:r>
              <a:rPr lang="en-US" altLang="zh-CN" smtClean="0"/>
              <a:t>Log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476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821438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9" name="矩形 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631182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</a:t>
                      </a:r>
                      <a:r>
                        <a:rPr lang="en-US" altLang="zh-CN" sz="1200" dirty="0" smtClean="0"/>
                        <a:t>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</a:t>
                      </a:r>
                      <a:r>
                        <a:rPr lang="en-US" altLang="zh-CN" sz="1200" dirty="0" smtClean="0"/>
                        <a:t>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5" name="矩形 6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1871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30785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620359"/>
            <a:chOff x="663529" y="2126354"/>
            <a:chExt cx="10270612" cy="3620359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482931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sp>
        <p:nvSpPr>
          <p:cNvPr id="15" name="矩形 14"/>
          <p:cNvSpPr/>
          <p:nvPr/>
        </p:nvSpPr>
        <p:spPr>
          <a:xfrm>
            <a:off x="826974" y="2793696"/>
            <a:ext cx="9942626" cy="2845104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600" dirty="0">
                <a:solidFill>
                  <a:schemeClr val="tx1"/>
                </a:solidFill>
              </a:rPr>
              <a:t>01-Mar-2018 10:43:40.669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version:       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built:          Sep 28 2017 10:30:11 UTC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number:         8.5.23.0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Name:               Windows 10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Version:            10.0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Architecture:          amd64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Java Home:             C:\Program Files\Java\jdk1.8.0_152\</a:t>
            </a:r>
            <a:r>
              <a:rPr lang="en-US" altLang="zh-CN" sz="600" dirty="0" err="1">
                <a:solidFill>
                  <a:schemeClr val="tx1"/>
                </a:solidFill>
              </a:rPr>
              <a:t>jre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Version:           1.8.0_152-b16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Vendor:            Oracle Corporation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CATALINA_BASE: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CATALINA_HOME: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>
                <a:solidFill>
                  <a:schemeClr val="tx1"/>
                </a:solidFill>
              </a:rPr>
              <a:t>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Djava.util.logging.config.file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=C:\apache-tomcat-8.5.23\conf\logging.properties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Djava.util.logging.manager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org.apache.juli.ClassLoaderLogManager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Djdk.tls.ephemeralDHKeySize</a:t>
            </a:r>
            <a:r>
              <a:rPr lang="en-US" altLang="zh-CN" sz="600" dirty="0">
                <a:solidFill>
                  <a:schemeClr val="tx1"/>
                </a:solidFill>
              </a:rPr>
              <a:t>=2048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Djava.protocol.handler.pkgs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org.apache.catalina.webresources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Dcatalina.base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Dcatalina.home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Djava.io.tmpdir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=C:\apache-tomcat-8.5.23\temp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FATAL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Loaded APR based Apache Tomcat Native library [1.2.14] using APR version [1.6.2].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 capabilities: IPv6 [true], </a:t>
            </a:r>
            <a:r>
              <a:rPr lang="en-US" altLang="zh-CN" sz="600" dirty="0" err="1">
                <a:solidFill>
                  <a:schemeClr val="tx1"/>
                </a:solidFill>
              </a:rPr>
              <a:t>sendfile</a:t>
            </a:r>
            <a:r>
              <a:rPr lang="en-US" altLang="zh-CN" sz="600" dirty="0">
                <a:solidFill>
                  <a:schemeClr val="tx1"/>
                </a:solidFill>
              </a:rPr>
              <a:t> [true], accept filters [false], random [true].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10:43:40.681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APR/OpenSSL configuration: </a:t>
            </a:r>
            <a:r>
              <a:rPr lang="en-US" altLang="zh-CN" sz="600" dirty="0" err="1">
                <a:solidFill>
                  <a:schemeClr val="tx1"/>
                </a:solidFill>
              </a:rPr>
              <a:t>useAprConnector</a:t>
            </a:r>
            <a:r>
              <a:rPr lang="en-US" altLang="zh-CN" sz="600" dirty="0">
                <a:solidFill>
                  <a:schemeClr val="tx1"/>
                </a:solidFill>
              </a:rPr>
              <a:t> [false], </a:t>
            </a:r>
            <a:r>
              <a:rPr lang="en-US" altLang="zh-CN" sz="600" dirty="0" err="1">
                <a:solidFill>
                  <a:schemeClr val="tx1"/>
                </a:solidFill>
              </a:rPr>
              <a:t>useOpenSSL</a:t>
            </a:r>
            <a:r>
              <a:rPr lang="en-US" altLang="zh-CN" sz="600" dirty="0">
                <a:solidFill>
                  <a:schemeClr val="tx1"/>
                </a:solidFill>
              </a:rPr>
              <a:t> [true]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10:43:41.412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600" dirty="0">
                <a:solidFill>
                  <a:schemeClr val="tx1"/>
                </a:solidFill>
              </a:rPr>
              <a:t> OpenSSL successfully initialized [OpenSSL 1.0.2l  25 May 2017]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10:43:41.597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["http-nio-8080"]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10:43:41.764 </a:t>
            </a:r>
            <a:r>
              <a:rPr lang="en-US" altLang="zh-CN" sz="600" dirty="0" smtClean="0">
                <a:solidFill>
                  <a:schemeClr val="tx1"/>
                </a:solidFill>
              </a:rPr>
              <a:t>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["ajp-nio-8009"]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org.apache.catalina.startup.Catalina.load</a:t>
            </a:r>
            <a:r>
              <a:rPr lang="en-US" altLang="zh-CN" sz="600" dirty="0">
                <a:solidFill>
                  <a:schemeClr val="tx1"/>
                </a:solidFill>
              </a:rPr>
              <a:t> Initialization processed in 1658 </a:t>
            </a:r>
            <a:r>
              <a:rPr lang="en-US" altLang="zh-CN" sz="600" dirty="0" err="1">
                <a:solidFill>
                  <a:schemeClr val="tx1"/>
                </a:solidFill>
              </a:rPr>
              <a:t>ms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10:43:41.804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org.apache.catalina.core.StandardService.startInternal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service [Catalina]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10:43:41.805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org.apache.catalina.core.StandardEngine.startInternal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Servlet Engine: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10:43:41.819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[localhost-startStop-1]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org.apache.catalina.startup.HostConfig.deployDirectory</a:t>
            </a:r>
            <a:r>
              <a:rPr lang="en-US" altLang="zh-CN" sz="600" dirty="0">
                <a:solidFill>
                  <a:schemeClr val="tx1"/>
                </a:solidFill>
              </a:rPr>
              <a:t> Deploying web application directory [C:\apache-tomcat-8.5.23\</a:t>
            </a:r>
            <a:r>
              <a:rPr lang="en-US" altLang="zh-CN" sz="600" dirty="0" err="1">
                <a:solidFill>
                  <a:schemeClr val="tx1"/>
                </a:solidFill>
              </a:rPr>
              <a:t>webapps</a:t>
            </a:r>
            <a:r>
              <a:rPr lang="en-US" altLang="zh-CN" sz="600" dirty="0">
                <a:solidFill>
                  <a:schemeClr val="tx1"/>
                </a:solidFill>
              </a:rPr>
              <a:t>\docs]</a:t>
            </a:r>
            <a:endParaRPr lang="zh-CN" altLang="en-US" sz="600" dirty="0">
              <a:solidFill>
                <a:schemeClr val="tx1"/>
              </a:solidFill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5968900" y="593721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grpSp>
        <p:nvGrpSpPr>
          <p:cNvPr id="80" name="组合 79"/>
          <p:cNvGrpSpPr/>
          <p:nvPr/>
        </p:nvGrpSpPr>
        <p:grpSpPr>
          <a:xfrm>
            <a:off x="10594047" y="2793999"/>
            <a:ext cx="174221" cy="2844801"/>
            <a:chOff x="11492700" y="2533651"/>
            <a:chExt cx="165900" cy="2153420"/>
          </a:xfrm>
        </p:grpSpPr>
        <p:sp>
          <p:nvSpPr>
            <p:cNvPr id="81" name="流程图: 过程 80"/>
            <p:cNvSpPr/>
            <p:nvPr/>
          </p:nvSpPr>
          <p:spPr>
            <a:xfrm>
              <a:off x="11492700" y="2533651"/>
              <a:ext cx="165900" cy="215342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>
              <a:off x="11503527" y="4615117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合并 83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019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53841"/>
              </p:ext>
            </p:extLst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 of</a:t>
                      </a:r>
                      <a:r>
                        <a:rPr lang="en-US" altLang="zh-CN" sz="1200" baseline="0" dirty="0" smtClean="0"/>
                        <a:t>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5" name="流程图: 过程 94"/>
          <p:cNvSpPr/>
          <p:nvPr/>
        </p:nvSpPr>
        <p:spPr>
          <a:xfrm>
            <a:off x="2822627" y="3243543"/>
            <a:ext cx="3663897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6" name="流程图: 过程 95"/>
          <p:cNvSpPr/>
          <p:nvPr/>
        </p:nvSpPr>
        <p:spPr>
          <a:xfrm>
            <a:off x="9152634" y="3233207"/>
            <a:ext cx="151104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62772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/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258999" y="4029184"/>
            <a:ext cx="2981325" cy="967211"/>
          </a:xfrm>
          <a:prstGeom prst="rect">
            <a:avLst/>
          </a:prstGeom>
          <a:solidFill>
            <a:srgbClr val="F2F2F2">
              <a:alpha val="83922"/>
            </a:srgb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1100" dirty="0">
                <a:solidFill>
                  <a:schemeClr val="tx1"/>
                </a:solidFill>
              </a:rPr>
              <a:t> OpenSSL successfully initialized [OpenSSL 1.0.2l  25 May 2017]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76869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Site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1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9355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13" y="2263606"/>
            <a:ext cx="11730037" cy="373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9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77943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System setup </a:t>
            </a:r>
            <a:r>
              <a:rPr lang="en-US" altLang="zh-CN" dirty="0" smtClean="0"/>
              <a:t>– </a:t>
            </a:r>
            <a:r>
              <a:rPr lang="en-US" altLang="zh-CN" dirty="0" smtClean="0"/>
              <a:t>Notification &amp; Mail settings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1"/>
            <a:ext cx="3017774" cy="708991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Notification Settings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715609"/>
            <a:ext cx="3017774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Mail Settings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029205" y="3199273"/>
            <a:ext cx="652159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393604" y="3834874"/>
            <a:ext cx="1923361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4274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</a:t>
            </a:r>
            <a:r>
              <a:rPr lang="en-US" altLang="zh-CN" dirty="0" smtClean="0"/>
              <a:t>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731042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363428" y="3095538"/>
            <a:ext cx="6743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7711625" y="3747341"/>
            <a:ext cx="1977926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flipV="1">
            <a:off x="4229100" y="3636987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925159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337029" y="5715916"/>
            <a:ext cx="483504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</a:t>
            </a:r>
            <a:r>
              <a:rPr lang="en-US" altLang="zh-CN" dirty="0" smtClean="0"/>
              <a:t>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308861" y="5715916"/>
            <a:ext cx="377269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</a:t>
            </a:r>
            <a:r>
              <a:rPr lang="en-US" altLang="zh-CN" dirty="0" smtClean="0"/>
              <a:t>Tasks and </a:t>
            </a:r>
            <a:r>
              <a:rPr lang="en-US" altLang="zh-CN" dirty="0" err="1"/>
              <a:t>c</a:t>
            </a:r>
            <a:r>
              <a:rPr lang="en-US" altLang="zh-CN" dirty="0" err="1" smtClean="0"/>
              <a:t>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970299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87791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- Advanced </a:t>
            </a:r>
            <a:r>
              <a:rPr lang="en-US" altLang="zh-CN" dirty="0" smtClean="0"/>
              <a:t>Settings – </a:t>
            </a:r>
            <a:r>
              <a:rPr lang="en-US" altLang="zh-CN" dirty="0" smtClean="0"/>
              <a:t>Template/Workflow/PPAP Level 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</a:t>
            </a:r>
            <a:r>
              <a:rPr lang="en-US" altLang="zh-CN" dirty="0" smtClean="0"/>
              <a:t>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254533" y="5688761"/>
            <a:ext cx="487255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</a:t>
            </a:r>
            <a:r>
              <a:rPr lang="en-US" altLang="zh-CN" dirty="0" smtClean="0"/>
              <a:t>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203649" y="5688761"/>
            <a:ext cx="3747051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</a:t>
            </a:r>
            <a:r>
              <a:rPr lang="en-US" altLang="zh-CN" dirty="0" smtClean="0"/>
              <a:t>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30032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8702581" y="492369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945603"/>
              </p:ext>
            </p:extLst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by suite admin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by suite admin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by suite admin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by suite admin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by suite admin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</a:t>
              </a:r>
              <a:r>
                <a:rPr lang="en-US" altLang="zh-CN" sz="1200" dirty="0" smtClean="0"/>
                <a:t>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184705" y="3315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9276186" y="3320807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2238169" y="311052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/>
          <p:cNvSpPr/>
          <p:nvPr/>
        </p:nvSpPr>
        <p:spPr>
          <a:xfrm>
            <a:off x="2238169" y="3649636"/>
            <a:ext cx="108000" cy="1080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33636" y="3929830"/>
            <a:ext cx="108000" cy="1080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38169" y="4183046"/>
            <a:ext cx="108000" cy="1080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33636" y="446324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38169" y="4747774"/>
            <a:ext cx="108000" cy="1080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2233636" y="5027968"/>
            <a:ext cx="108000" cy="1080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86" name="圆角矩形 85"/>
          <p:cNvSpPr/>
          <p:nvPr/>
        </p:nvSpPr>
        <p:spPr>
          <a:xfrm>
            <a:off x="3719936" y="2716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</a:t>
            </a:r>
            <a:r>
              <a:rPr lang="en-US" altLang="zh-CN" sz="1000" dirty="0" smtClean="0"/>
              <a:t>Sites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56655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Project Management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97164" y="2120142"/>
            <a:ext cx="617236" cy="29357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Start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2084545" y="2132930"/>
            <a:ext cx="1067991" cy="27138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Login</a:t>
            </a:r>
            <a:endParaRPr lang="zh-CN" altLang="en-US" sz="1200" dirty="0"/>
          </a:p>
        </p:txBody>
      </p:sp>
      <p:sp>
        <p:nvSpPr>
          <p:cNvPr id="11" name="流程图: 过程 10"/>
          <p:cNvSpPr/>
          <p:nvPr/>
        </p:nvSpPr>
        <p:spPr>
          <a:xfrm>
            <a:off x="3143784" y="3755730"/>
            <a:ext cx="1274462" cy="30192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Project Task</a:t>
            </a:r>
            <a:endParaRPr lang="zh-CN" altLang="en-US" sz="1200" dirty="0"/>
          </a:p>
        </p:txBody>
      </p:sp>
      <p:cxnSp>
        <p:nvCxnSpPr>
          <p:cNvPr id="17" name="肘形连接符 16"/>
          <p:cNvCxnSpPr>
            <a:stCxn id="5" idx="3"/>
            <a:endCxn id="10" idx="1"/>
          </p:cNvCxnSpPr>
          <p:nvPr/>
        </p:nvCxnSpPr>
        <p:spPr>
          <a:xfrm>
            <a:off x="914400" y="2266931"/>
            <a:ext cx="1170145" cy="16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流程图: 决策 22"/>
          <p:cNvSpPr/>
          <p:nvPr/>
        </p:nvSpPr>
        <p:spPr>
          <a:xfrm>
            <a:off x="1750390" y="2612869"/>
            <a:ext cx="1736299" cy="564809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Creation ?</a:t>
            </a:r>
            <a:endParaRPr lang="zh-CN" altLang="en-US" sz="1200" dirty="0"/>
          </a:p>
        </p:txBody>
      </p:sp>
      <p:cxnSp>
        <p:nvCxnSpPr>
          <p:cNvPr id="26" name="肘形连接符 25"/>
          <p:cNvCxnSpPr>
            <a:stCxn id="10" idx="2"/>
            <a:endCxn id="23" idx="0"/>
          </p:cNvCxnSpPr>
          <p:nvPr/>
        </p:nvCxnSpPr>
        <p:spPr>
          <a:xfrm rot="5400000">
            <a:off x="2514265" y="2508593"/>
            <a:ext cx="20855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/>
          <p:cNvSpPr/>
          <p:nvPr/>
        </p:nvSpPr>
        <p:spPr>
          <a:xfrm>
            <a:off x="1343025" y="3743420"/>
            <a:ext cx="1546980" cy="32791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Existing Project Task</a:t>
            </a:r>
            <a:endParaRPr lang="zh-CN" altLang="en-US" sz="1200" dirty="0"/>
          </a:p>
        </p:txBody>
      </p:sp>
      <p:sp>
        <p:nvSpPr>
          <p:cNvPr id="31" name="流程图: 预定义过程 30"/>
          <p:cNvSpPr/>
          <p:nvPr/>
        </p:nvSpPr>
        <p:spPr>
          <a:xfrm>
            <a:off x="251088" y="3015806"/>
            <a:ext cx="1221767" cy="358931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Project Data Feed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1" idx="2"/>
            <a:endCxn id="43" idx="1"/>
          </p:cNvCxnSpPr>
          <p:nvPr/>
        </p:nvCxnSpPr>
        <p:spPr>
          <a:xfrm rot="16200000" flipH="1">
            <a:off x="836177" y="3400531"/>
            <a:ext cx="532642" cy="4810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40"/>
          <p:cNvCxnSpPr>
            <a:stCxn id="23" idx="3"/>
            <a:endCxn id="11" idx="0"/>
          </p:cNvCxnSpPr>
          <p:nvPr/>
        </p:nvCxnSpPr>
        <p:spPr>
          <a:xfrm>
            <a:off x="3486689" y="2895274"/>
            <a:ext cx="294326" cy="8604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3" idx="2"/>
            <a:endCxn id="43" idx="0"/>
          </p:cNvCxnSpPr>
          <p:nvPr/>
        </p:nvCxnSpPr>
        <p:spPr>
          <a:xfrm rot="5400000">
            <a:off x="2084657" y="3209537"/>
            <a:ext cx="565742" cy="5020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3766727" y="3220542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58" name="文本框 57"/>
          <p:cNvSpPr txBox="1"/>
          <p:nvPr/>
        </p:nvSpPr>
        <p:spPr>
          <a:xfrm>
            <a:off x="2231702" y="3193683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61" name="流程图: 过程 60"/>
          <p:cNvSpPr/>
          <p:nvPr/>
        </p:nvSpPr>
        <p:spPr>
          <a:xfrm>
            <a:off x="2349591" y="4811262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Charter Information</a:t>
            </a:r>
            <a:endParaRPr lang="zh-CN" altLang="en-US" sz="1200" dirty="0"/>
          </a:p>
        </p:txBody>
      </p:sp>
      <p:cxnSp>
        <p:nvCxnSpPr>
          <p:cNvPr id="50" name="肘形连接符 49"/>
          <p:cNvCxnSpPr>
            <a:stCxn id="11" idx="2"/>
            <a:endCxn id="61" idx="0"/>
          </p:cNvCxnSpPr>
          <p:nvPr/>
        </p:nvCxnSpPr>
        <p:spPr>
          <a:xfrm rot="5400000">
            <a:off x="3089972" y="4120218"/>
            <a:ext cx="753609" cy="6284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/>
          <p:cNvCxnSpPr>
            <a:stCxn id="43" idx="2"/>
            <a:endCxn id="61" idx="0"/>
          </p:cNvCxnSpPr>
          <p:nvPr/>
        </p:nvCxnSpPr>
        <p:spPr>
          <a:xfrm rot="16200000" flipH="1">
            <a:off x="2264563" y="3923288"/>
            <a:ext cx="739925" cy="10360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/>
          <p:cNvSpPr/>
          <p:nvPr/>
        </p:nvSpPr>
        <p:spPr>
          <a:xfrm>
            <a:off x="2349590" y="5661383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Assignment</a:t>
            </a:r>
            <a:endParaRPr lang="zh-CN" altLang="en-US" sz="1200" dirty="0"/>
          </a:p>
        </p:txBody>
      </p:sp>
      <p:cxnSp>
        <p:nvCxnSpPr>
          <p:cNvPr id="54" name="肘形连接符 53"/>
          <p:cNvCxnSpPr>
            <a:stCxn id="61" idx="2"/>
            <a:endCxn id="65" idx="0"/>
          </p:cNvCxnSpPr>
          <p:nvPr/>
        </p:nvCxnSpPr>
        <p:spPr>
          <a:xfrm rot="5400000">
            <a:off x="2911447" y="5420294"/>
            <a:ext cx="48217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流程图: 过程 67"/>
          <p:cNvSpPr/>
          <p:nvPr/>
        </p:nvSpPr>
        <p:spPr>
          <a:xfrm>
            <a:off x="8322284" y="1817992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Assessment</a:t>
            </a:r>
            <a:endParaRPr lang="zh-CN" altLang="en-US" sz="1200" dirty="0"/>
          </a:p>
        </p:txBody>
      </p:sp>
      <p:sp>
        <p:nvSpPr>
          <p:cNvPr id="70" name="流程图: 决策 69"/>
          <p:cNvSpPr/>
          <p:nvPr/>
        </p:nvSpPr>
        <p:spPr>
          <a:xfrm>
            <a:off x="5158805" y="3831257"/>
            <a:ext cx="1711948" cy="362100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Accept?</a:t>
            </a:r>
            <a:endParaRPr lang="zh-CN" altLang="en-US" sz="1200" dirty="0"/>
          </a:p>
        </p:txBody>
      </p:sp>
      <p:cxnSp>
        <p:nvCxnSpPr>
          <p:cNvPr id="63" name="肘形连接符 62"/>
          <p:cNvCxnSpPr>
            <a:stCxn id="65" idx="3"/>
            <a:endCxn id="99" idx="0"/>
          </p:cNvCxnSpPr>
          <p:nvPr/>
        </p:nvCxnSpPr>
        <p:spPr>
          <a:xfrm flipV="1">
            <a:off x="3955479" y="2166117"/>
            <a:ext cx="2047207" cy="3679238"/>
          </a:xfrm>
          <a:prstGeom prst="bentConnector4">
            <a:avLst>
              <a:gd name="adj1" fmla="val 29094"/>
              <a:gd name="adj2" fmla="val 10621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肘形连接符 66"/>
          <p:cNvCxnSpPr>
            <a:stCxn id="70" idx="2"/>
            <a:endCxn id="65" idx="2"/>
          </p:cNvCxnSpPr>
          <p:nvPr/>
        </p:nvCxnSpPr>
        <p:spPr>
          <a:xfrm rot="5400000">
            <a:off x="3665673" y="3680219"/>
            <a:ext cx="1835969" cy="2862244"/>
          </a:xfrm>
          <a:prstGeom prst="bentConnector3">
            <a:avLst>
              <a:gd name="adj1" fmla="val 1124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0" idx="3"/>
            <a:endCxn id="68" idx="1"/>
          </p:cNvCxnSpPr>
          <p:nvPr/>
        </p:nvCxnSpPr>
        <p:spPr>
          <a:xfrm flipV="1">
            <a:off x="6870753" y="1969067"/>
            <a:ext cx="1451531" cy="20432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流程图: 预定义过程 84"/>
          <p:cNvSpPr/>
          <p:nvPr/>
        </p:nvSpPr>
        <p:spPr>
          <a:xfrm>
            <a:off x="5373630" y="294127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 By Part</a:t>
            </a:r>
            <a:endParaRPr lang="zh-CN" altLang="en-US" sz="1200" dirty="0"/>
          </a:p>
        </p:txBody>
      </p:sp>
      <p:cxnSp>
        <p:nvCxnSpPr>
          <p:cNvPr id="89" name="肘形连接符 88"/>
          <p:cNvCxnSpPr>
            <a:stCxn id="85" idx="2"/>
            <a:endCxn id="70" idx="0"/>
          </p:cNvCxnSpPr>
          <p:nvPr/>
        </p:nvCxnSpPr>
        <p:spPr>
          <a:xfrm rot="16200000" flipH="1">
            <a:off x="5764279" y="3580757"/>
            <a:ext cx="493222" cy="77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决策 98"/>
          <p:cNvSpPr/>
          <p:nvPr/>
        </p:nvSpPr>
        <p:spPr>
          <a:xfrm>
            <a:off x="5146712" y="2166117"/>
            <a:ext cx="1711948" cy="362100"/>
          </a:xfrm>
          <a:prstGeom prst="flowChartDecision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Task?</a:t>
            </a:r>
            <a:endParaRPr lang="zh-CN" altLang="en-US" sz="1200" dirty="0"/>
          </a:p>
        </p:txBody>
      </p:sp>
      <p:cxnSp>
        <p:nvCxnSpPr>
          <p:cNvPr id="114" name="肘形连接符 113"/>
          <p:cNvCxnSpPr>
            <a:stCxn id="99" idx="2"/>
            <a:endCxn id="85" idx="0"/>
          </p:cNvCxnSpPr>
          <p:nvPr/>
        </p:nvCxnSpPr>
        <p:spPr>
          <a:xfrm rot="16200000" flipH="1">
            <a:off x="5798315" y="2732588"/>
            <a:ext cx="413058" cy="43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框 123"/>
          <p:cNvSpPr txBox="1"/>
          <p:nvPr/>
        </p:nvSpPr>
        <p:spPr>
          <a:xfrm>
            <a:off x="6002685" y="2583189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6906137" y="2113378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5644179" y="4268006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2" name="文本框 131"/>
          <p:cNvSpPr txBox="1"/>
          <p:nvPr/>
        </p:nvSpPr>
        <p:spPr>
          <a:xfrm>
            <a:off x="7025837" y="407133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39" name="直接连接符 138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4418246" y="1143000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文本框 141"/>
          <p:cNvSpPr txBox="1"/>
          <p:nvPr/>
        </p:nvSpPr>
        <p:spPr>
          <a:xfrm>
            <a:off x="1415789" y="1316769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43" name="文本框 14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44" name="流程图: 过程 143"/>
          <p:cNvSpPr/>
          <p:nvPr/>
        </p:nvSpPr>
        <p:spPr>
          <a:xfrm>
            <a:off x="7860158" y="3604541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PPAP</a:t>
            </a:r>
            <a:endParaRPr lang="zh-CN" altLang="en-US" sz="1200" dirty="0"/>
          </a:p>
        </p:txBody>
      </p:sp>
      <p:sp>
        <p:nvSpPr>
          <p:cNvPr id="145" name="流程图: 过程 144"/>
          <p:cNvSpPr/>
          <p:nvPr/>
        </p:nvSpPr>
        <p:spPr>
          <a:xfrm>
            <a:off x="93125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PPQP</a:t>
            </a:r>
            <a:endParaRPr lang="zh-CN" altLang="en-US" sz="1200" dirty="0"/>
          </a:p>
        </p:txBody>
      </p:sp>
      <p:sp>
        <p:nvSpPr>
          <p:cNvPr id="146" name="流程图: 过程 145"/>
          <p:cNvSpPr/>
          <p:nvPr/>
        </p:nvSpPr>
        <p:spPr>
          <a:xfrm>
            <a:off x="107559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APQP </a:t>
            </a:r>
            <a:endParaRPr lang="zh-CN" altLang="en-US" sz="1200" dirty="0"/>
          </a:p>
        </p:txBody>
      </p:sp>
      <p:sp>
        <p:nvSpPr>
          <p:cNvPr id="147" name="流程图: 过程 146"/>
          <p:cNvSpPr/>
          <p:nvPr/>
        </p:nvSpPr>
        <p:spPr>
          <a:xfrm>
            <a:off x="8315466" y="2660615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 Assignment</a:t>
            </a:r>
            <a:endParaRPr lang="zh-CN" altLang="en-US" sz="1200" dirty="0"/>
          </a:p>
        </p:txBody>
      </p:sp>
      <p:cxnSp>
        <p:nvCxnSpPr>
          <p:cNvPr id="149" name="肘形连接符 148"/>
          <p:cNvCxnSpPr>
            <a:stCxn id="68" idx="2"/>
            <a:endCxn id="147" idx="0"/>
          </p:cNvCxnSpPr>
          <p:nvPr/>
        </p:nvCxnSpPr>
        <p:spPr>
          <a:xfrm rot="16200000" flipH="1">
            <a:off x="8685419" y="2390377"/>
            <a:ext cx="540473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流程图: 预定义过程 152"/>
          <p:cNvSpPr/>
          <p:nvPr/>
        </p:nvSpPr>
        <p:spPr>
          <a:xfrm>
            <a:off x="10770252" y="443524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APQP Task</a:t>
            </a:r>
            <a:endParaRPr lang="zh-CN" altLang="en-US" sz="1200" dirty="0"/>
          </a:p>
        </p:txBody>
      </p:sp>
      <p:cxnSp>
        <p:nvCxnSpPr>
          <p:cNvPr id="155" name="肘形连接符 154"/>
          <p:cNvCxnSpPr>
            <a:stCxn id="147" idx="2"/>
            <a:endCxn id="144" idx="0"/>
          </p:cNvCxnSpPr>
          <p:nvPr/>
        </p:nvCxnSpPr>
        <p:spPr>
          <a:xfrm rot="5400000">
            <a:off x="8432423" y="3081308"/>
            <a:ext cx="584340" cy="4621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肘形连接符 156"/>
          <p:cNvCxnSpPr>
            <a:stCxn id="147" idx="2"/>
            <a:endCxn id="145" idx="0"/>
          </p:cNvCxnSpPr>
          <p:nvPr/>
        </p:nvCxnSpPr>
        <p:spPr>
          <a:xfrm rot="16200000" flipH="1">
            <a:off x="9161200" y="2814657"/>
            <a:ext cx="579193" cy="9902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肘形连接符 158"/>
          <p:cNvCxnSpPr>
            <a:stCxn id="147" idx="2"/>
            <a:endCxn id="146" idx="0"/>
          </p:cNvCxnSpPr>
          <p:nvPr/>
        </p:nvCxnSpPr>
        <p:spPr>
          <a:xfrm rot="16200000" flipH="1">
            <a:off x="9882900" y="2092957"/>
            <a:ext cx="579193" cy="24336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流程图: 预定义过程 159"/>
          <p:cNvSpPr/>
          <p:nvPr/>
        </p:nvSpPr>
        <p:spPr>
          <a:xfrm>
            <a:off x="9312565" y="442748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PPQP Task</a:t>
            </a:r>
            <a:endParaRPr lang="zh-CN" altLang="en-US" sz="1200" dirty="0"/>
          </a:p>
        </p:txBody>
      </p:sp>
      <p:sp>
        <p:nvSpPr>
          <p:cNvPr id="161" name="流程图: 预定义过程 160"/>
          <p:cNvSpPr/>
          <p:nvPr/>
        </p:nvSpPr>
        <p:spPr>
          <a:xfrm>
            <a:off x="7859516" y="4428086"/>
            <a:ext cx="1262106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PPAP Task</a:t>
            </a:r>
            <a:endParaRPr lang="zh-CN" altLang="en-US" sz="1200" dirty="0"/>
          </a:p>
        </p:txBody>
      </p:sp>
      <p:cxnSp>
        <p:nvCxnSpPr>
          <p:cNvPr id="163" name="肘形连接符 162"/>
          <p:cNvCxnSpPr>
            <a:stCxn id="144" idx="2"/>
            <a:endCxn id="161" idx="0"/>
          </p:cNvCxnSpPr>
          <p:nvPr/>
        </p:nvCxnSpPr>
        <p:spPr>
          <a:xfrm rot="5400000">
            <a:off x="8231352" y="4165908"/>
            <a:ext cx="521395" cy="29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肘形连接符 164"/>
          <p:cNvCxnSpPr>
            <a:stCxn id="145" idx="2"/>
            <a:endCxn id="160" idx="0"/>
          </p:cNvCxnSpPr>
          <p:nvPr/>
        </p:nvCxnSpPr>
        <p:spPr>
          <a:xfrm rot="16200000" flipH="1">
            <a:off x="9682966" y="4164513"/>
            <a:ext cx="52594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肘形连接符 166"/>
          <p:cNvCxnSpPr>
            <a:stCxn id="146" idx="2"/>
            <a:endCxn id="153" idx="0"/>
          </p:cNvCxnSpPr>
          <p:nvPr/>
        </p:nvCxnSpPr>
        <p:spPr>
          <a:xfrm rot="16200000" flipH="1">
            <a:off x="11129630" y="4161250"/>
            <a:ext cx="53370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流程图: 过程 171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173" name="流程图: 预定义过程 172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sp>
        <p:nvSpPr>
          <p:cNvPr id="174" name="椭圆 173"/>
          <p:cNvSpPr/>
          <p:nvPr/>
        </p:nvSpPr>
        <p:spPr>
          <a:xfrm>
            <a:off x="9768120" y="5866786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76" name="肘形连接符 175"/>
          <p:cNvCxnSpPr>
            <a:stCxn id="161" idx="2"/>
            <a:endCxn id="174" idx="0"/>
          </p:cNvCxnSpPr>
          <p:nvPr/>
        </p:nvCxnSpPr>
        <p:spPr>
          <a:xfrm rot="16200000" flipH="1">
            <a:off x="8697282" y="4618133"/>
            <a:ext cx="1041940" cy="14553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肘形连接符 177"/>
          <p:cNvCxnSpPr>
            <a:stCxn id="160" idx="2"/>
            <a:endCxn id="174" idx="0"/>
          </p:cNvCxnSpPr>
          <p:nvPr/>
        </p:nvCxnSpPr>
        <p:spPr>
          <a:xfrm rot="5400000">
            <a:off x="9424665" y="5345514"/>
            <a:ext cx="1042542" cy="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53" idx="2"/>
            <a:endCxn id="174" idx="0"/>
          </p:cNvCxnSpPr>
          <p:nvPr/>
        </p:nvCxnSpPr>
        <p:spPr>
          <a:xfrm rot="5400000">
            <a:off x="10157389" y="4620551"/>
            <a:ext cx="1034782" cy="14576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椭圆 186"/>
          <p:cNvSpPr/>
          <p:nvPr/>
        </p:nvSpPr>
        <p:spPr>
          <a:xfrm>
            <a:off x="11691237" y="1754032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189" name="肘形连接符 188"/>
          <p:cNvCxnSpPr>
            <a:stCxn id="187" idx="4"/>
            <a:endCxn id="146" idx="0"/>
          </p:cNvCxnSpPr>
          <p:nvPr/>
        </p:nvCxnSpPr>
        <p:spPr>
          <a:xfrm rot="5400000">
            <a:off x="10869053" y="2599394"/>
            <a:ext cx="1520283" cy="4797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99" idx="3"/>
            <a:endCxn id="68" idx="1"/>
          </p:cNvCxnSpPr>
          <p:nvPr/>
        </p:nvCxnSpPr>
        <p:spPr>
          <a:xfrm flipV="1">
            <a:off x="6858660" y="1969067"/>
            <a:ext cx="1463624" cy="378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过程 70"/>
          <p:cNvSpPr/>
          <p:nvPr/>
        </p:nvSpPr>
        <p:spPr>
          <a:xfrm>
            <a:off x="9767239" y="2660012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Auditing </a:t>
            </a:r>
            <a:r>
              <a:rPr lang="en-US" altLang="zh-CN" sz="1200" dirty="0" err="1" smtClean="0"/>
              <a:t>Config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68" idx="2"/>
            <a:endCxn id="71" idx="0"/>
          </p:cNvCxnSpPr>
          <p:nvPr/>
        </p:nvCxnSpPr>
        <p:spPr>
          <a:xfrm rot="16200000" flipH="1">
            <a:off x="9411607" y="1664190"/>
            <a:ext cx="539870" cy="1451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71" idx="2"/>
            <a:endCxn id="145" idx="0"/>
          </p:cNvCxnSpPr>
          <p:nvPr/>
        </p:nvCxnSpPr>
        <p:spPr>
          <a:xfrm rot="5400000">
            <a:off x="9886785" y="3078750"/>
            <a:ext cx="579796" cy="4614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74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6" name="流程图: 预定义过程 5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099823" y="1316769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415789" y="131676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0" name="流程图: 终止 9"/>
          <p:cNvSpPr/>
          <p:nvPr/>
        </p:nvSpPr>
        <p:spPr>
          <a:xfrm>
            <a:off x="4195508" y="5806341"/>
            <a:ext cx="742951" cy="24948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End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4189" y="178966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13" name="流程图: 过程 12"/>
          <p:cNvSpPr/>
          <p:nvPr/>
        </p:nvSpPr>
        <p:spPr>
          <a:xfrm>
            <a:off x="848487" y="1751571"/>
            <a:ext cx="1266742" cy="388874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 APQP Task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12" idx="6"/>
            <a:endCxn id="13" idx="1"/>
          </p:cNvCxnSpPr>
          <p:nvPr/>
        </p:nvCxnSpPr>
        <p:spPr>
          <a:xfrm flipV="1">
            <a:off x="399819" y="1946008"/>
            <a:ext cx="448668" cy="61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流程图: 过程 24"/>
          <p:cNvSpPr/>
          <p:nvPr/>
        </p:nvSpPr>
        <p:spPr>
          <a:xfrm>
            <a:off x="868752" y="2506580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Comments &amp; Upload Attachments</a:t>
            </a:r>
            <a:endParaRPr lang="zh-CN" altLang="en-US" sz="1200" dirty="0"/>
          </a:p>
        </p:txBody>
      </p:sp>
      <p:cxnSp>
        <p:nvCxnSpPr>
          <p:cNvPr id="29" name="肘形连接符 28"/>
          <p:cNvCxnSpPr>
            <a:stCxn id="13" idx="2"/>
            <a:endCxn id="25" idx="0"/>
          </p:cNvCxnSpPr>
          <p:nvPr/>
        </p:nvCxnSpPr>
        <p:spPr>
          <a:xfrm rot="5400000">
            <a:off x="1296002" y="2320723"/>
            <a:ext cx="366135" cy="5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预定义过程 33"/>
          <p:cNvSpPr/>
          <p:nvPr/>
        </p:nvSpPr>
        <p:spPr>
          <a:xfrm>
            <a:off x="515961" y="5432500"/>
            <a:ext cx="881416" cy="3496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update</a:t>
            </a:r>
            <a:endParaRPr lang="zh-CN" altLang="en-US" sz="1200" dirty="0"/>
          </a:p>
        </p:txBody>
      </p:sp>
      <p:sp>
        <p:nvSpPr>
          <p:cNvPr id="39" name="流程图: 决策 38"/>
          <p:cNvSpPr/>
          <p:nvPr/>
        </p:nvSpPr>
        <p:spPr>
          <a:xfrm>
            <a:off x="151322" y="4609337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41" name="肘形连接符 40"/>
          <p:cNvCxnSpPr>
            <a:stCxn id="25" idx="1"/>
            <a:endCxn id="39" idx="0"/>
          </p:cNvCxnSpPr>
          <p:nvPr/>
        </p:nvCxnSpPr>
        <p:spPr>
          <a:xfrm rot="10800000" flipH="1" flipV="1">
            <a:off x="868751" y="2813541"/>
            <a:ext cx="85591" cy="1795796"/>
          </a:xfrm>
          <a:prstGeom prst="bentConnector4">
            <a:avLst>
              <a:gd name="adj1" fmla="val -267084"/>
              <a:gd name="adj2" fmla="val 585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stCxn id="39" idx="2"/>
            <a:endCxn id="34" idx="0"/>
          </p:cNvCxnSpPr>
          <p:nvPr/>
        </p:nvCxnSpPr>
        <p:spPr>
          <a:xfrm rot="16200000" flipH="1">
            <a:off x="751097" y="5226927"/>
            <a:ext cx="408819" cy="23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914377" y="508959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49" name="流程图: 过程 48"/>
          <p:cNvSpPr/>
          <p:nvPr/>
        </p:nvSpPr>
        <p:spPr>
          <a:xfrm>
            <a:off x="2350883" y="3586597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Submit for Approval</a:t>
            </a:r>
            <a:endParaRPr lang="zh-CN" altLang="en-US" sz="1200" dirty="0"/>
          </a:p>
        </p:txBody>
      </p:sp>
      <p:cxnSp>
        <p:nvCxnSpPr>
          <p:cNvPr id="51" name="肘形连接符 50"/>
          <p:cNvCxnSpPr>
            <a:stCxn id="25" idx="2"/>
            <a:endCxn id="49" idx="1"/>
          </p:cNvCxnSpPr>
          <p:nvPr/>
        </p:nvCxnSpPr>
        <p:spPr>
          <a:xfrm rot="16200000" flipH="1">
            <a:off x="1527053" y="3069727"/>
            <a:ext cx="773057" cy="8746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4" name="流程图: 过程 53"/>
          <p:cNvSpPr/>
          <p:nvPr/>
        </p:nvSpPr>
        <p:spPr>
          <a:xfrm>
            <a:off x="6510564" y="2271183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Assessment &amp; Comments</a:t>
            </a:r>
            <a:endParaRPr lang="zh-CN" altLang="en-US" sz="1200" dirty="0"/>
          </a:p>
        </p:txBody>
      </p:sp>
      <p:sp>
        <p:nvSpPr>
          <p:cNvPr id="55" name="流程图: 预定义过程 54"/>
          <p:cNvSpPr/>
          <p:nvPr/>
        </p:nvSpPr>
        <p:spPr>
          <a:xfrm>
            <a:off x="4520378" y="226071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Approval Task</a:t>
            </a:r>
            <a:endParaRPr lang="zh-CN" altLang="en-US" sz="1200" dirty="0"/>
          </a:p>
        </p:txBody>
      </p:sp>
      <p:cxnSp>
        <p:nvCxnSpPr>
          <p:cNvPr id="57" name="肘形连接符 56"/>
          <p:cNvCxnSpPr>
            <a:stCxn id="49" idx="3"/>
            <a:endCxn id="55" idx="1"/>
          </p:cNvCxnSpPr>
          <p:nvPr/>
        </p:nvCxnSpPr>
        <p:spPr>
          <a:xfrm flipV="1">
            <a:off x="3565938" y="2459095"/>
            <a:ext cx="954440" cy="14344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55" idx="3"/>
            <a:endCxn id="54" idx="1"/>
          </p:cNvCxnSpPr>
          <p:nvPr/>
        </p:nvCxnSpPr>
        <p:spPr>
          <a:xfrm flipV="1">
            <a:off x="5787121" y="2457294"/>
            <a:ext cx="723443" cy="1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流程图: 决策 59"/>
          <p:cNvSpPr/>
          <p:nvPr/>
        </p:nvSpPr>
        <p:spPr>
          <a:xfrm>
            <a:off x="9036970" y="2246371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62" name="肘形连接符 61"/>
          <p:cNvCxnSpPr>
            <a:stCxn id="60" idx="0"/>
            <a:endCxn id="25" idx="3"/>
          </p:cNvCxnSpPr>
          <p:nvPr/>
        </p:nvCxnSpPr>
        <p:spPr>
          <a:xfrm rot="16200000" flipH="1" flipV="1">
            <a:off x="5678314" y="-1348136"/>
            <a:ext cx="567170" cy="7756184"/>
          </a:xfrm>
          <a:prstGeom prst="bentConnector4">
            <a:avLst>
              <a:gd name="adj1" fmla="val -40305"/>
              <a:gd name="adj2" fmla="val 813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>
            <a:stCxn id="54" idx="3"/>
            <a:endCxn id="60" idx="1"/>
          </p:cNvCxnSpPr>
          <p:nvPr/>
        </p:nvCxnSpPr>
        <p:spPr>
          <a:xfrm flipV="1">
            <a:off x="7725619" y="2453543"/>
            <a:ext cx="1311351" cy="37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9839990" y="193941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78" name="流程图: 过程 77"/>
          <p:cNvSpPr/>
          <p:nvPr/>
        </p:nvSpPr>
        <p:spPr>
          <a:xfrm>
            <a:off x="9234565" y="3339217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Task</a:t>
            </a:r>
            <a:endParaRPr lang="zh-CN" altLang="en-US" sz="1200" dirty="0"/>
          </a:p>
        </p:txBody>
      </p:sp>
      <p:cxnSp>
        <p:nvCxnSpPr>
          <p:cNvPr id="80" name="肘形连接符 79"/>
          <p:cNvCxnSpPr>
            <a:stCxn id="60" idx="2"/>
            <a:endCxn id="78" idx="0"/>
          </p:cNvCxnSpPr>
          <p:nvPr/>
        </p:nvCxnSpPr>
        <p:spPr>
          <a:xfrm rot="16200000" flipH="1">
            <a:off x="9501791" y="2998915"/>
            <a:ext cx="678502" cy="21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决策 80"/>
          <p:cNvSpPr/>
          <p:nvPr/>
        </p:nvSpPr>
        <p:spPr>
          <a:xfrm>
            <a:off x="9040231" y="4402165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Reopen?</a:t>
            </a:r>
            <a:endParaRPr lang="zh-CN" altLang="en-US" sz="1200" dirty="0"/>
          </a:p>
        </p:txBody>
      </p:sp>
      <p:cxnSp>
        <p:nvCxnSpPr>
          <p:cNvPr id="83" name="肘形连接符 82"/>
          <p:cNvCxnSpPr>
            <a:stCxn id="78" idx="2"/>
            <a:endCxn id="81" idx="0"/>
          </p:cNvCxnSpPr>
          <p:nvPr/>
        </p:nvCxnSpPr>
        <p:spPr>
          <a:xfrm rot="16200000" flipH="1">
            <a:off x="9497309" y="4056222"/>
            <a:ext cx="690726" cy="11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81" idx="2"/>
            <a:endCxn id="45" idx="0"/>
          </p:cNvCxnSpPr>
          <p:nvPr/>
        </p:nvCxnSpPr>
        <p:spPr>
          <a:xfrm rot="5400000">
            <a:off x="9378602" y="5266035"/>
            <a:ext cx="914177" cy="151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85"/>
          <p:cNvSpPr txBox="1"/>
          <p:nvPr/>
        </p:nvSpPr>
        <p:spPr>
          <a:xfrm>
            <a:off x="9828127" y="2877308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87" name="文本框 86"/>
          <p:cNvSpPr txBox="1"/>
          <p:nvPr/>
        </p:nvSpPr>
        <p:spPr>
          <a:xfrm>
            <a:off x="9828127" y="5023064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88" name="椭圆 87"/>
          <p:cNvSpPr/>
          <p:nvPr/>
        </p:nvSpPr>
        <p:spPr>
          <a:xfrm>
            <a:off x="11155680" y="179843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90" name="肘形连接符 89"/>
          <p:cNvCxnSpPr>
            <a:stCxn id="81" idx="3"/>
            <a:endCxn id="88" idx="4"/>
          </p:cNvCxnSpPr>
          <p:nvPr/>
        </p:nvCxnSpPr>
        <p:spPr>
          <a:xfrm flipV="1">
            <a:off x="10646272" y="2123514"/>
            <a:ext cx="687223" cy="248582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10789546" y="440528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1" name="肘形连接符 10"/>
          <p:cNvCxnSpPr>
            <a:stCxn id="39" idx="3"/>
            <a:endCxn id="78" idx="1"/>
          </p:cNvCxnSpPr>
          <p:nvPr/>
        </p:nvCxnSpPr>
        <p:spPr>
          <a:xfrm flipV="1">
            <a:off x="1757363" y="3525328"/>
            <a:ext cx="7477202" cy="129118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021318" y="4543785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45" name="流程图: 过程 44"/>
          <p:cNvSpPr/>
          <p:nvPr/>
        </p:nvSpPr>
        <p:spPr>
          <a:xfrm>
            <a:off x="9220599" y="5730686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 upload</a:t>
            </a:r>
            <a:endParaRPr lang="zh-CN" altLang="en-US" sz="1200" dirty="0"/>
          </a:p>
        </p:txBody>
      </p:sp>
      <p:cxnSp>
        <p:nvCxnSpPr>
          <p:cNvPr id="19" name="肘形连接符 18"/>
          <p:cNvCxnSpPr>
            <a:stCxn id="58" idx="1"/>
            <a:endCxn id="10" idx="3"/>
          </p:cNvCxnSpPr>
          <p:nvPr/>
        </p:nvCxnSpPr>
        <p:spPr>
          <a:xfrm rot="10800000">
            <a:off x="4938459" y="5931085"/>
            <a:ext cx="933768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流程图: 过程 55"/>
          <p:cNvSpPr/>
          <p:nvPr/>
        </p:nvSpPr>
        <p:spPr>
          <a:xfrm>
            <a:off x="7538384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all tasks</a:t>
            </a:r>
            <a:endParaRPr lang="zh-CN" altLang="en-US" sz="1200" dirty="0"/>
          </a:p>
        </p:txBody>
      </p:sp>
      <p:sp>
        <p:nvSpPr>
          <p:cNvPr id="58" name="流程图: 过程 57"/>
          <p:cNvSpPr/>
          <p:nvPr/>
        </p:nvSpPr>
        <p:spPr>
          <a:xfrm>
            <a:off x="5872227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Handover project</a:t>
            </a:r>
            <a:endParaRPr lang="zh-CN" altLang="en-US" sz="1200" dirty="0"/>
          </a:p>
        </p:txBody>
      </p:sp>
      <p:cxnSp>
        <p:nvCxnSpPr>
          <p:cNvPr id="30" name="肘形连接符 29"/>
          <p:cNvCxnSpPr>
            <a:stCxn id="45" idx="1"/>
            <a:endCxn id="56" idx="3"/>
          </p:cNvCxnSpPr>
          <p:nvPr/>
        </p:nvCxnSpPr>
        <p:spPr>
          <a:xfrm rot="10800000" flipV="1">
            <a:off x="8753439" y="5916797"/>
            <a:ext cx="46716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56" idx="1"/>
            <a:endCxn id="58" idx="3"/>
          </p:cNvCxnSpPr>
          <p:nvPr/>
        </p:nvCxnSpPr>
        <p:spPr>
          <a:xfrm rot="10800000">
            <a:off x="7087282" y="5931085"/>
            <a:ext cx="45110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2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Data Table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11149" y="1155569"/>
            <a:ext cx="1308100" cy="1005873"/>
            <a:chOff x="457200" y="1521428"/>
            <a:chExt cx="1308100" cy="1005873"/>
          </a:xfrm>
        </p:grpSpPr>
        <p:grpSp>
          <p:nvGrpSpPr>
            <p:cNvPr id="50" name="组合 49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58" name="组合 57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63" name="矩形 62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61" name="矩形 6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6" name="矩形 5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76500" y="1521427"/>
            <a:ext cx="1524000" cy="1247173"/>
            <a:chOff x="2476500" y="1521427"/>
            <a:chExt cx="1524000" cy="1247173"/>
          </a:xfrm>
        </p:grpSpPr>
        <p:grpSp>
          <p:nvGrpSpPr>
            <p:cNvPr id="18" name="组合 1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14" name="组合 13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3" name="矩形 2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1" name="矩形 10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" name="矩形 1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矩形 4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2476500" y="4734527"/>
            <a:ext cx="1524000" cy="1247173"/>
            <a:chOff x="2476500" y="1521427"/>
            <a:chExt cx="1524000" cy="1247173"/>
          </a:xfrm>
        </p:grpSpPr>
        <p:grpSp>
          <p:nvGrpSpPr>
            <p:cNvPr id="68" name="组合 6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72" name="组合 71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74" name="矩形 73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75" name="矩形 7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73" name="矩形 7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PART_ID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矩形 68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476500" y="3199228"/>
            <a:ext cx="1841500" cy="1247173"/>
            <a:chOff x="2476500" y="1521427"/>
            <a:chExt cx="1524000" cy="1247173"/>
          </a:xfrm>
        </p:grpSpPr>
        <p:grpSp>
          <p:nvGrpSpPr>
            <p:cNvPr id="82" name="组合 81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93" name="组合 92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95" name="矩形 94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PROJECT_PART_RELATION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94" name="矩形 93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92" name="矩形 91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4" name="矩形 83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11149" y="5008976"/>
            <a:ext cx="1308100" cy="1005873"/>
            <a:chOff x="457200" y="1521428"/>
            <a:chExt cx="1308100" cy="1005873"/>
          </a:xfrm>
        </p:grpSpPr>
        <p:grpSp>
          <p:nvGrpSpPr>
            <p:cNvPr id="98" name="组合 97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102" name="组合 101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104" name="矩形 103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03" name="矩形 10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" name="矩形 98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肘形连接符 29"/>
          <p:cNvCxnSpPr>
            <a:stCxn id="73" idx="1"/>
            <a:endCxn id="92" idx="1"/>
          </p:cNvCxnSpPr>
          <p:nvPr/>
        </p:nvCxnSpPr>
        <p:spPr>
          <a:xfrm rot="10800000">
            <a:off x="2476500" y="3734713"/>
            <a:ext cx="12700" cy="133551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16" idx="1"/>
            <a:endCxn id="94" idx="1"/>
          </p:cNvCxnSpPr>
          <p:nvPr/>
        </p:nvCxnSpPr>
        <p:spPr>
          <a:xfrm rot="10800000" flipV="1">
            <a:off x="2476500" y="1857130"/>
            <a:ext cx="12700" cy="1677801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组合 114"/>
          <p:cNvGrpSpPr/>
          <p:nvPr/>
        </p:nvGrpSpPr>
        <p:grpSpPr>
          <a:xfrm>
            <a:off x="8267443" y="1088087"/>
            <a:ext cx="1524000" cy="1745093"/>
            <a:chOff x="2476500" y="1521427"/>
            <a:chExt cx="1524000" cy="1745093"/>
          </a:xfrm>
        </p:grpSpPr>
        <p:grpSp>
          <p:nvGrpSpPr>
            <p:cNvPr id="116" name="组合 115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18" name="组合 117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20" name="组合 119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22" name="矩形 121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TASK_HISTORY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1" name="矩形 12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9" name="矩形 118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7" name="矩形 116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6" name="肘形连接符 35"/>
          <p:cNvCxnSpPr>
            <a:stCxn id="112" idx="3"/>
            <a:endCxn id="119" idx="1"/>
          </p:cNvCxnSpPr>
          <p:nvPr/>
        </p:nvCxnSpPr>
        <p:spPr>
          <a:xfrm flipV="1">
            <a:off x="7611076" y="1623572"/>
            <a:ext cx="656367" cy="13970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6" idx="3"/>
            <a:endCxn id="125" idx="1"/>
          </p:cNvCxnSpPr>
          <p:nvPr/>
        </p:nvCxnSpPr>
        <p:spPr>
          <a:xfrm>
            <a:off x="4000500" y="1857131"/>
            <a:ext cx="2085116" cy="197465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46" idx="3"/>
            <a:endCxn id="126" idx="1"/>
          </p:cNvCxnSpPr>
          <p:nvPr/>
        </p:nvCxnSpPr>
        <p:spPr>
          <a:xfrm>
            <a:off x="4000500" y="2056912"/>
            <a:ext cx="2085116" cy="1970743"/>
          </a:xfrm>
          <a:prstGeom prst="bentConnector3">
            <a:avLst>
              <a:gd name="adj1" fmla="val 2738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71" idx="3"/>
            <a:endCxn id="126" idx="1"/>
          </p:cNvCxnSpPr>
          <p:nvPr/>
        </p:nvCxnSpPr>
        <p:spPr>
          <a:xfrm flipV="1">
            <a:off x="4000500" y="4027655"/>
            <a:ext cx="2085116" cy="1242357"/>
          </a:xfrm>
          <a:prstGeom prst="bentConnector3">
            <a:avLst>
              <a:gd name="adj1" fmla="val 280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肘形连接符 128"/>
          <p:cNvCxnSpPr>
            <a:stCxn id="73" idx="3"/>
            <a:endCxn id="125" idx="1"/>
          </p:cNvCxnSpPr>
          <p:nvPr/>
        </p:nvCxnSpPr>
        <p:spPr>
          <a:xfrm flipV="1">
            <a:off x="4000500" y="3831781"/>
            <a:ext cx="2085116" cy="123845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组合 129"/>
          <p:cNvGrpSpPr/>
          <p:nvPr/>
        </p:nvGrpSpPr>
        <p:grpSpPr>
          <a:xfrm>
            <a:off x="8411176" y="3287015"/>
            <a:ext cx="1524000" cy="1258761"/>
            <a:chOff x="2476500" y="1521427"/>
            <a:chExt cx="1524000" cy="1258761"/>
          </a:xfrm>
        </p:grpSpPr>
        <p:grpSp>
          <p:nvGrpSpPr>
            <p:cNvPr id="131" name="组合 130"/>
            <p:cNvGrpSpPr/>
            <p:nvPr/>
          </p:nvGrpSpPr>
          <p:grpSpPr>
            <a:xfrm>
              <a:off x="2476500" y="1521427"/>
              <a:ext cx="1524000" cy="1258761"/>
              <a:chOff x="2476500" y="1521427"/>
              <a:chExt cx="1054100" cy="1258761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2476500" y="1521427"/>
                <a:ext cx="1054100" cy="1258761"/>
                <a:chOff x="2476500" y="1521427"/>
                <a:chExt cx="1054100" cy="1258761"/>
              </a:xfrm>
            </p:grpSpPr>
            <p:grpSp>
              <p:nvGrpSpPr>
                <p:cNvPr id="135" name="组合 134"/>
                <p:cNvGrpSpPr/>
                <p:nvPr/>
              </p:nvGrpSpPr>
              <p:grpSpPr>
                <a:xfrm>
                  <a:off x="2476500" y="1521427"/>
                  <a:ext cx="1054100" cy="1258761"/>
                  <a:chOff x="2971800" y="2258027"/>
                  <a:chExt cx="1803400" cy="1258761"/>
                </a:xfrm>
              </p:grpSpPr>
              <p:sp>
                <p:nvSpPr>
                  <p:cNvPr id="137" name="矩形 136"/>
                  <p:cNvSpPr/>
                  <p:nvPr/>
                </p:nvSpPr>
                <p:spPr>
                  <a:xfrm>
                    <a:off x="2971800" y="2260600"/>
                    <a:ext cx="1803400" cy="125618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36" name="矩形 13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4" name="矩形 13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447810" y="1712426"/>
            <a:ext cx="1524000" cy="1745093"/>
            <a:chOff x="2476500" y="1521427"/>
            <a:chExt cx="1524000" cy="1745093"/>
          </a:xfrm>
        </p:grpSpPr>
        <p:grpSp>
          <p:nvGrpSpPr>
            <p:cNvPr id="141" name="组合 14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46" name="矩形 14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44" name="矩形 14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矩形 14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肘形连接符 149"/>
          <p:cNvCxnSpPr>
            <a:stCxn id="136" idx="3"/>
            <a:endCxn id="144" idx="1"/>
          </p:cNvCxnSpPr>
          <p:nvPr/>
        </p:nvCxnSpPr>
        <p:spPr>
          <a:xfrm flipV="1">
            <a:off x="9935176" y="2247911"/>
            <a:ext cx="512634" cy="137480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组合 150"/>
          <p:cNvGrpSpPr/>
          <p:nvPr/>
        </p:nvGrpSpPr>
        <p:grpSpPr>
          <a:xfrm>
            <a:off x="8411176" y="4932243"/>
            <a:ext cx="1837724" cy="1353615"/>
            <a:chOff x="2476500" y="1521427"/>
            <a:chExt cx="1524000" cy="1353615"/>
          </a:xfrm>
        </p:grpSpPr>
        <p:grpSp>
          <p:nvGrpSpPr>
            <p:cNvPr id="152" name="组合 151"/>
            <p:cNvGrpSpPr/>
            <p:nvPr/>
          </p:nvGrpSpPr>
          <p:grpSpPr>
            <a:xfrm>
              <a:off x="2476500" y="1521427"/>
              <a:ext cx="1524000" cy="1353615"/>
              <a:chOff x="2476500" y="1521427"/>
              <a:chExt cx="1054100" cy="135361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2476500" y="1521427"/>
                <a:ext cx="1054100" cy="1353615"/>
                <a:chOff x="2476500" y="1521427"/>
                <a:chExt cx="1054100" cy="1353615"/>
              </a:xfrm>
            </p:grpSpPr>
            <p:grpSp>
              <p:nvGrpSpPr>
                <p:cNvPr id="156" name="组合 155"/>
                <p:cNvGrpSpPr/>
                <p:nvPr/>
              </p:nvGrpSpPr>
              <p:grpSpPr>
                <a:xfrm>
                  <a:off x="2476500" y="1521427"/>
                  <a:ext cx="1054100" cy="1353615"/>
                  <a:chOff x="2971800" y="2258027"/>
                  <a:chExt cx="1803400" cy="1353615"/>
                </a:xfrm>
              </p:grpSpPr>
              <p:sp>
                <p:nvSpPr>
                  <p:cNvPr id="158" name="矩形 157"/>
                  <p:cNvSpPr/>
                  <p:nvPr/>
                </p:nvSpPr>
                <p:spPr>
                  <a:xfrm>
                    <a:off x="2971800" y="2260599"/>
                    <a:ext cx="1803400" cy="135104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59" name="矩形 15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TEMPLATE_ITEMS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57" name="矩形 15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TEMPLATE_ITEM_ID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5" name="矩形 154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3" name="矩形 152"/>
            <p:cNvSpPr/>
            <p:nvPr/>
          </p:nvSpPr>
          <p:spPr>
            <a:xfrm>
              <a:off x="2476500" y="2352595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10535595" y="4059696"/>
            <a:ext cx="1524000" cy="1745093"/>
            <a:chOff x="2476500" y="1521427"/>
            <a:chExt cx="1524000" cy="1745093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63" name="组合 16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65" name="组合 16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67" name="矩形 16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68" name="矩形 16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TEM_ITEMS_HISTORY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6" name="矩形 16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4" name="矩形 16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TEM_ITEM_ID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2" name="矩形 16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矩形 168"/>
          <p:cNvSpPr/>
          <p:nvPr/>
        </p:nvSpPr>
        <p:spPr>
          <a:xfrm>
            <a:off x="8411176" y="5576165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TEMPLATE_ID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173" name="肘形连接符 172"/>
          <p:cNvCxnSpPr>
            <a:stCxn id="157" idx="3"/>
            <a:endCxn id="164" idx="1"/>
          </p:cNvCxnSpPr>
          <p:nvPr/>
        </p:nvCxnSpPr>
        <p:spPr>
          <a:xfrm flipV="1">
            <a:off x="10248900" y="4595181"/>
            <a:ext cx="286695" cy="67276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肘形连接符 174"/>
          <p:cNvCxnSpPr>
            <a:stCxn id="169" idx="1"/>
            <a:endCxn id="136" idx="1"/>
          </p:cNvCxnSpPr>
          <p:nvPr/>
        </p:nvCxnSpPr>
        <p:spPr>
          <a:xfrm rot="10800000">
            <a:off x="8411176" y="3622720"/>
            <a:ext cx="12700" cy="2051383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78" idx="3"/>
            <a:endCxn id="155" idx="1"/>
          </p:cNvCxnSpPr>
          <p:nvPr/>
        </p:nvCxnSpPr>
        <p:spPr>
          <a:xfrm>
            <a:off x="7609616" y="4812989"/>
            <a:ext cx="801560" cy="65473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肘形连接符 181"/>
          <p:cNvCxnSpPr>
            <a:stCxn id="177" idx="3"/>
            <a:endCxn id="157" idx="1"/>
          </p:cNvCxnSpPr>
          <p:nvPr/>
        </p:nvCxnSpPr>
        <p:spPr>
          <a:xfrm>
            <a:off x="7611076" y="4622517"/>
            <a:ext cx="800100" cy="645430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肘形连接符 184"/>
          <p:cNvCxnSpPr>
            <a:stCxn id="108" idx="3"/>
            <a:endCxn id="136" idx="1"/>
          </p:cNvCxnSpPr>
          <p:nvPr/>
        </p:nvCxnSpPr>
        <p:spPr>
          <a:xfrm flipV="1">
            <a:off x="7611076" y="3622719"/>
            <a:ext cx="800100" cy="60592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肘形连接符 186"/>
          <p:cNvCxnSpPr>
            <a:stCxn id="176" idx="3"/>
            <a:endCxn id="134" idx="1"/>
          </p:cNvCxnSpPr>
          <p:nvPr/>
        </p:nvCxnSpPr>
        <p:spPr>
          <a:xfrm flipV="1">
            <a:off x="7611076" y="3822500"/>
            <a:ext cx="800100" cy="608065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800600" y="5386217"/>
            <a:ext cx="2357438" cy="129003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400" dirty="0" smtClean="0">
                <a:solidFill>
                  <a:schemeClr val="tx1"/>
                </a:solidFill>
              </a:rPr>
              <a:t>Value of TASK_TYPE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1, project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2, part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3, APQP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4, PPAP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5, PPQP task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cxnSp>
        <p:nvCxnSpPr>
          <p:cNvPr id="7" name="肘形连接符 6"/>
          <p:cNvCxnSpPr>
            <a:stCxn id="56" idx="3"/>
            <a:endCxn id="16" idx="1"/>
          </p:cNvCxnSpPr>
          <p:nvPr/>
        </p:nvCxnSpPr>
        <p:spPr>
          <a:xfrm>
            <a:off x="1619249" y="1658548"/>
            <a:ext cx="857251" cy="19858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61" idx="3"/>
            <a:endCxn id="46" idx="1"/>
          </p:cNvCxnSpPr>
          <p:nvPr/>
        </p:nvCxnSpPr>
        <p:spPr>
          <a:xfrm>
            <a:off x="1619249" y="1470895"/>
            <a:ext cx="857251" cy="586017"/>
          </a:xfrm>
          <a:prstGeom prst="bentConnector3">
            <a:avLst>
              <a:gd name="adj1" fmla="val 33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103" idx="3"/>
            <a:endCxn id="71" idx="1"/>
          </p:cNvCxnSpPr>
          <p:nvPr/>
        </p:nvCxnSpPr>
        <p:spPr>
          <a:xfrm flipV="1">
            <a:off x="1619249" y="5270012"/>
            <a:ext cx="857251" cy="5429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01" idx="3"/>
            <a:endCxn id="73" idx="1"/>
          </p:cNvCxnSpPr>
          <p:nvPr/>
        </p:nvCxnSpPr>
        <p:spPr>
          <a:xfrm flipV="1">
            <a:off x="1619249" y="5070231"/>
            <a:ext cx="857251" cy="441724"/>
          </a:xfrm>
          <a:prstGeom prst="bentConnector3">
            <a:avLst>
              <a:gd name="adj1" fmla="val 38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66" idx="1"/>
            <a:endCxn id="155" idx="3"/>
          </p:cNvCxnSpPr>
          <p:nvPr/>
        </p:nvCxnSpPr>
        <p:spPr>
          <a:xfrm rot="10800000" flipV="1">
            <a:off x="10248901" y="4395400"/>
            <a:ext cx="286695" cy="1072328"/>
          </a:xfrm>
          <a:prstGeom prst="bentConnector3">
            <a:avLst>
              <a:gd name="adj1" fmla="val 6993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134" idx="3"/>
            <a:endCxn id="146" idx="1"/>
          </p:cNvCxnSpPr>
          <p:nvPr/>
        </p:nvCxnSpPr>
        <p:spPr>
          <a:xfrm flipV="1">
            <a:off x="9935176" y="2048130"/>
            <a:ext cx="512634" cy="1774370"/>
          </a:xfrm>
          <a:prstGeom prst="bentConnector3">
            <a:avLst>
              <a:gd name="adj1" fmla="val 360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21" idx="1"/>
            <a:endCxn id="149" idx="3"/>
          </p:cNvCxnSpPr>
          <p:nvPr/>
        </p:nvCxnSpPr>
        <p:spPr>
          <a:xfrm rot="10800000" flipV="1">
            <a:off x="7609617" y="1423790"/>
            <a:ext cx="657827" cy="2020275"/>
          </a:xfrm>
          <a:prstGeom prst="bentConnector3">
            <a:avLst>
              <a:gd name="adj1" fmla="val 673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6085616" y="2657379"/>
            <a:ext cx="1525460" cy="2610568"/>
            <a:chOff x="6085616" y="2657379"/>
            <a:chExt cx="1525460" cy="2610568"/>
          </a:xfrm>
        </p:grpSpPr>
        <p:grpSp>
          <p:nvGrpSpPr>
            <p:cNvPr id="109" name="组合 108"/>
            <p:cNvGrpSpPr/>
            <p:nvPr/>
          </p:nvGrpSpPr>
          <p:grpSpPr>
            <a:xfrm>
              <a:off x="6087076" y="2657379"/>
              <a:ext cx="1524000" cy="2610568"/>
              <a:chOff x="2476500" y="1521427"/>
              <a:chExt cx="1054100" cy="2412852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2412852"/>
                <a:chOff x="2971800" y="2258027"/>
                <a:chExt cx="1803400" cy="2412852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241028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0" name="矩形 10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矩形 107"/>
            <p:cNvSpPr/>
            <p:nvPr/>
          </p:nvSpPr>
          <p:spPr>
            <a:xfrm>
              <a:off x="6087076" y="413070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6085616" y="392971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OBJECT_VER_ID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6085616" y="4910956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 175"/>
            <p:cNvSpPr/>
            <p:nvPr/>
          </p:nvSpPr>
          <p:spPr>
            <a:xfrm>
              <a:off x="6087076" y="433262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 176"/>
            <p:cNvSpPr/>
            <p:nvPr/>
          </p:nvSpPr>
          <p:spPr>
            <a:xfrm>
              <a:off x="6087076" y="452458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6085616" y="4715052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0" name="矩形 169"/>
          <p:cNvSpPr/>
          <p:nvPr/>
        </p:nvSpPr>
        <p:spPr>
          <a:xfrm>
            <a:off x="8409588" y="5960197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54" name="肘形连接符 53"/>
          <p:cNvCxnSpPr>
            <a:stCxn id="134" idx="1"/>
            <a:endCxn id="153" idx="1"/>
          </p:cNvCxnSpPr>
          <p:nvPr/>
        </p:nvCxnSpPr>
        <p:spPr>
          <a:xfrm rot="10800000" flipV="1">
            <a:off x="8411176" y="3822500"/>
            <a:ext cx="12700" cy="203884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85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Data Table Definition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5604986" y="1614489"/>
            <a:ext cx="2500313" cy="2128837"/>
            <a:chOff x="4257675" y="1700213"/>
            <a:chExt cx="2500313" cy="2128837"/>
          </a:xfrm>
        </p:grpSpPr>
        <p:sp>
          <p:nvSpPr>
            <p:cNvPr id="3" name="矩形 2"/>
            <p:cNvSpPr/>
            <p:nvPr/>
          </p:nvSpPr>
          <p:spPr>
            <a:xfrm>
              <a:off x="4257675" y="2043113"/>
              <a:ext cx="2500313" cy="17859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ACTIVITY_ID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CREATE_TIME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CLOSE_TIME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TASK_ID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TASK_VERSION</a:t>
              </a:r>
            </a:p>
            <a:p>
              <a:endParaRPr lang="en-US" altLang="zh-CN" sz="1400" dirty="0" smtClean="0">
                <a:solidFill>
                  <a:schemeClr val="tx1"/>
                </a:solidFill>
              </a:endParaRP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4257675" y="1700213"/>
              <a:ext cx="2500313" cy="3429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Activity</a:t>
              </a:r>
              <a:endParaRPr lang="zh-CN" altLang="en-US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499710" y="1614489"/>
            <a:ext cx="2500313" cy="2128837"/>
            <a:chOff x="4257675" y="1700213"/>
            <a:chExt cx="2500313" cy="2128837"/>
          </a:xfrm>
        </p:grpSpPr>
        <p:sp>
          <p:nvSpPr>
            <p:cNvPr id="7" name="矩形 6"/>
            <p:cNvSpPr/>
            <p:nvPr/>
          </p:nvSpPr>
          <p:spPr>
            <a:xfrm>
              <a:off x="4257675" y="2043113"/>
              <a:ext cx="2500313" cy="17859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TASK_ID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PARENT_ID (PK)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VERSION_ID (FK)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257675" y="1700213"/>
              <a:ext cx="2500313" cy="3429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TASK</a:t>
              </a:r>
              <a:endParaRPr lang="zh-CN" altLang="en-US" dirty="0"/>
            </a:p>
          </p:txBody>
        </p:sp>
      </p:grpSp>
      <p:sp>
        <p:nvSpPr>
          <p:cNvPr id="9" name="矩形 8"/>
          <p:cNvSpPr/>
          <p:nvPr/>
        </p:nvSpPr>
        <p:spPr>
          <a:xfrm rot="19520107">
            <a:off x="-1561530" y="653849"/>
            <a:ext cx="7385643" cy="192128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976019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Audit Process Data Table Definition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92960" y="1213324"/>
            <a:ext cx="1746008" cy="1409091"/>
            <a:chOff x="6085356" y="2657380"/>
            <a:chExt cx="1525720" cy="1409091"/>
          </a:xfrm>
        </p:grpSpPr>
        <p:grpSp>
          <p:nvGrpSpPr>
            <p:cNvPr id="4" name="组合 3"/>
            <p:cNvGrpSpPr/>
            <p:nvPr/>
          </p:nvGrpSpPr>
          <p:grpSpPr>
            <a:xfrm>
              <a:off x="6087072" y="2657380"/>
              <a:ext cx="1524002" cy="1409091"/>
              <a:chOff x="2476499" y="1521428"/>
              <a:chExt cx="1054102" cy="1302371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476499" y="1521428"/>
                <a:ext cx="1054102" cy="1302371"/>
                <a:chOff x="2971800" y="2258028"/>
                <a:chExt cx="1803405" cy="1302371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2971800" y="2260599"/>
                  <a:ext cx="1803400" cy="12998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2971803" y="2258028"/>
                  <a:ext cx="1803402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TASK_TEMPLATE</a:t>
                  </a:r>
                  <a:endParaRPr lang="zh-CN" altLang="en-US" sz="1000" dirty="0"/>
                </a:p>
              </p:txBody>
            </p:sp>
          </p:grpSp>
          <p:sp>
            <p:nvSpPr>
              <p:cNvPr id="16" name="矩形 1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矩形 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VERSION_ID 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085356" y="355126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031809" y="1213324"/>
            <a:ext cx="1525460" cy="1454297"/>
            <a:chOff x="7733441" y="2478538"/>
            <a:chExt cx="1525460" cy="1454297"/>
          </a:xfrm>
        </p:grpSpPr>
        <p:grpSp>
          <p:nvGrpSpPr>
            <p:cNvPr id="19" name="组合 18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33" name="矩形 32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34" name="矩形 3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32" name="矩形 31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矩形 20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0" name="直接箭头连接符 49"/>
          <p:cNvCxnSpPr>
            <a:stCxn id="41" idx="1"/>
            <a:endCxn id="32" idx="3"/>
          </p:cNvCxnSpPr>
          <p:nvPr/>
        </p:nvCxnSpPr>
        <p:spPr>
          <a:xfrm flipH="1" flipV="1">
            <a:off x="8557269" y="1576537"/>
            <a:ext cx="1269957" cy="215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9825766" y="1213324"/>
            <a:ext cx="1525460" cy="1969714"/>
            <a:chOff x="9838466" y="2483043"/>
            <a:chExt cx="1525460" cy="1969714"/>
          </a:xfrm>
        </p:grpSpPr>
        <p:grpSp>
          <p:nvGrpSpPr>
            <p:cNvPr id="37" name="组合 36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43" name="组合 42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45" name="矩形 44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46" name="矩形 45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44" name="矩形 43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1" name="矩形 40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矩形 41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9" name="矩形 38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9838466" y="39927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707466" y="1213324"/>
            <a:ext cx="2055845" cy="1716199"/>
            <a:chOff x="6085616" y="2657379"/>
            <a:chExt cx="1525460" cy="1716199"/>
          </a:xfrm>
        </p:grpSpPr>
        <p:grpSp>
          <p:nvGrpSpPr>
            <p:cNvPr id="54" name="组合 53"/>
            <p:cNvGrpSpPr/>
            <p:nvPr/>
          </p:nvGrpSpPr>
          <p:grpSpPr>
            <a:xfrm>
              <a:off x="6087076" y="2657379"/>
              <a:ext cx="1524000" cy="1716199"/>
              <a:chOff x="2476500" y="1521427"/>
              <a:chExt cx="1054100" cy="1586220"/>
            </a:xfrm>
          </p:grpSpPr>
          <p:grpSp>
            <p:nvGrpSpPr>
              <p:cNvPr id="65" name="组合 64"/>
              <p:cNvGrpSpPr/>
              <p:nvPr/>
            </p:nvGrpSpPr>
            <p:grpSpPr>
              <a:xfrm>
                <a:off x="2476500" y="1521427"/>
                <a:ext cx="1054100" cy="1586220"/>
                <a:chOff x="2971800" y="2258027"/>
                <a:chExt cx="1803400" cy="1586220"/>
              </a:xfrm>
            </p:grpSpPr>
            <p:sp>
              <p:nvSpPr>
                <p:cNvPr id="67" name="矩形 66"/>
                <p:cNvSpPr/>
                <p:nvPr/>
              </p:nvSpPr>
              <p:spPr>
                <a:xfrm>
                  <a:off x="2971800" y="2260600"/>
                  <a:ext cx="1803400" cy="158364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68" name="矩形 67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RELATION_TASKTEMP_AUDITDEF</a:t>
                  </a:r>
                  <a:endParaRPr lang="zh-CN" altLang="en-US" sz="1000" dirty="0"/>
                </a:p>
              </p:txBody>
            </p:sp>
          </p:grpSp>
          <p:sp>
            <p:nvSpPr>
              <p:cNvPr id="66" name="矩形 6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RELATION_ID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5" name="矩形 5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TASK_TEMPLATE_ID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TASKTEMP_VERSION_ID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0" name="直接箭头连接符 69"/>
          <p:cNvCxnSpPr>
            <a:stCxn id="55" idx="1"/>
            <a:endCxn id="16" idx="3"/>
          </p:cNvCxnSpPr>
          <p:nvPr/>
        </p:nvCxnSpPr>
        <p:spPr>
          <a:xfrm flipH="1" flipV="1">
            <a:off x="2438965" y="1576536"/>
            <a:ext cx="1270469" cy="215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64" idx="1"/>
            <a:endCxn id="5" idx="3"/>
          </p:cNvCxnSpPr>
          <p:nvPr/>
        </p:nvCxnSpPr>
        <p:spPr>
          <a:xfrm flipH="1" flipV="1">
            <a:off x="2438968" y="1791672"/>
            <a:ext cx="1268498" cy="208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7" idx="3"/>
            <a:endCxn id="32" idx="1"/>
          </p:cNvCxnSpPr>
          <p:nvPr/>
        </p:nvCxnSpPr>
        <p:spPr>
          <a:xfrm flipV="1">
            <a:off x="5763311" y="1576537"/>
            <a:ext cx="1269958" cy="621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>
            <a:off x="0" y="354330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486223" y="3173968"/>
            <a:ext cx="8911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Basic audit definition, user group can be addressed using this model during approval process.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1792704" y="3618190"/>
            <a:ext cx="1525460" cy="1440528"/>
            <a:chOff x="6085616" y="2657379"/>
            <a:chExt cx="1525460" cy="1440528"/>
          </a:xfrm>
        </p:grpSpPr>
        <p:grpSp>
          <p:nvGrpSpPr>
            <p:cNvPr id="79" name="组合 78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92" name="矩形 91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93" name="矩形 9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91" name="矩形 9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70367" y="3689962"/>
            <a:ext cx="2055845" cy="2444138"/>
            <a:chOff x="6085616" y="2657379"/>
            <a:chExt cx="1525460" cy="2444138"/>
          </a:xfrm>
        </p:grpSpPr>
        <p:grpSp>
          <p:nvGrpSpPr>
            <p:cNvPr id="95" name="组合 94"/>
            <p:cNvGrpSpPr/>
            <p:nvPr/>
          </p:nvGrpSpPr>
          <p:grpSpPr>
            <a:xfrm>
              <a:off x="6087076" y="2657379"/>
              <a:ext cx="1524000" cy="2444138"/>
              <a:chOff x="2476500" y="1521427"/>
              <a:chExt cx="1054100" cy="2259027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2259027"/>
                <a:chOff x="2971800" y="2258027"/>
                <a:chExt cx="1803400" cy="2259027"/>
              </a:xfrm>
            </p:grpSpPr>
            <p:sp>
              <p:nvSpPr>
                <p:cNvPr id="102" name="矩形 101"/>
                <p:cNvSpPr/>
                <p:nvPr/>
              </p:nvSpPr>
              <p:spPr>
                <a:xfrm>
                  <a:off x="2971800" y="2260600"/>
                  <a:ext cx="1803400" cy="2256454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EXTEND_AUDIT_DEF</a:t>
                  </a:r>
                  <a:endParaRPr lang="zh-CN" altLang="en-US" sz="1000" dirty="0"/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EXTEND_AUDIT_ID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DEF_ITEM_ID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4" name="矩形 103"/>
          <p:cNvSpPr/>
          <p:nvPr/>
        </p:nvSpPr>
        <p:spPr>
          <a:xfrm>
            <a:off x="5370813" y="5143150"/>
            <a:ext cx="2053877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370367" y="4957902"/>
            <a:ext cx="2053877" cy="18524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USER_ID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3499016" y="4821066"/>
            <a:ext cx="1525460" cy="1440528"/>
            <a:chOff x="6085616" y="2657379"/>
            <a:chExt cx="1525460" cy="1440528"/>
          </a:xfrm>
        </p:grpSpPr>
        <p:grpSp>
          <p:nvGrpSpPr>
            <p:cNvPr id="107" name="组合 106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USER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USER_ID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8" name="矩形 107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 108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6" name="直接箭头连接符 115"/>
          <p:cNvCxnSpPr>
            <a:stCxn id="96" idx="1"/>
            <a:endCxn id="91" idx="3"/>
          </p:cNvCxnSpPr>
          <p:nvPr/>
        </p:nvCxnSpPr>
        <p:spPr>
          <a:xfrm flipH="1" flipV="1">
            <a:off x="3318164" y="3981403"/>
            <a:ext cx="2054171" cy="286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>
            <a:stCxn id="105" idx="1"/>
            <a:endCxn id="112" idx="3"/>
          </p:cNvCxnSpPr>
          <p:nvPr/>
        </p:nvCxnSpPr>
        <p:spPr>
          <a:xfrm flipH="1">
            <a:off x="5024476" y="5050526"/>
            <a:ext cx="345891" cy="13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824306" y="3609540"/>
            <a:ext cx="1525460" cy="1454297"/>
            <a:chOff x="7733441" y="2478538"/>
            <a:chExt cx="1525460" cy="145429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123" name="组合 122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126" name="组合 125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128" name="矩形 127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7" name="矩形 12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4" name="矩形 123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2" name="矩形 121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8117994" y="4638303"/>
            <a:ext cx="1525460" cy="1969714"/>
            <a:chOff x="9838466" y="2483043"/>
            <a:chExt cx="1525460" cy="1969714"/>
          </a:xfrm>
        </p:grpSpPr>
        <p:grpSp>
          <p:nvGrpSpPr>
            <p:cNvPr id="131" name="组合 130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135" name="组合 134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140" name="组合 139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142" name="矩形 141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143" name="矩形 142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141" name="矩形 140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8" name="矩形 137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矩形 138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矩形 135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9838466" y="3978195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45" name="直接箭头连接符 144"/>
          <p:cNvCxnSpPr>
            <a:stCxn id="97" idx="3"/>
            <a:endCxn id="127" idx="1"/>
          </p:cNvCxnSpPr>
          <p:nvPr/>
        </p:nvCxnSpPr>
        <p:spPr>
          <a:xfrm flipV="1">
            <a:off x="7426212" y="3972753"/>
            <a:ext cx="2399554" cy="701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/>
          <p:cNvCxnSpPr>
            <a:stCxn id="102" idx="3"/>
            <a:endCxn id="141" idx="1"/>
          </p:cNvCxnSpPr>
          <p:nvPr/>
        </p:nvCxnSpPr>
        <p:spPr>
          <a:xfrm>
            <a:off x="7426212" y="4913423"/>
            <a:ext cx="693242" cy="88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116857" y="5262657"/>
            <a:ext cx="3380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Extend audit definition, particular user can be addressed using this model during approval process;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9389869">
            <a:off x="317500" y="2929523"/>
            <a:ext cx="5443843" cy="15639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reference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816012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143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Main Form – Area Definition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462" y="2550375"/>
            <a:ext cx="8696494" cy="322535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196111" y="2257425"/>
            <a:ext cx="2336007" cy="2690296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  <p:sp>
        <p:nvSpPr>
          <p:cNvPr id="103" name="矩形 102"/>
          <p:cNvSpPr/>
          <p:nvPr/>
        </p:nvSpPr>
        <p:spPr>
          <a:xfrm>
            <a:off x="2572305" y="2902464"/>
            <a:ext cx="9379189" cy="3129450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Display Area</a:t>
            </a:r>
            <a:endParaRPr lang="zh-CN" altLang="en-US" dirty="0"/>
          </a:p>
        </p:txBody>
      </p:sp>
      <p:sp>
        <p:nvSpPr>
          <p:cNvPr id="104" name="矩形 103"/>
          <p:cNvSpPr/>
          <p:nvPr/>
        </p:nvSpPr>
        <p:spPr>
          <a:xfrm>
            <a:off x="2572437" y="2575771"/>
            <a:ext cx="9371914" cy="297138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Task Toolbar Area</a:t>
            </a:r>
            <a:endParaRPr lang="zh-CN" altLang="en-US" dirty="0"/>
          </a:p>
        </p:txBody>
      </p:sp>
      <p:sp>
        <p:nvSpPr>
          <p:cNvPr id="105" name="矩形 104"/>
          <p:cNvSpPr/>
          <p:nvPr/>
        </p:nvSpPr>
        <p:spPr>
          <a:xfrm>
            <a:off x="200024" y="1465155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Header Area</a:t>
            </a:r>
            <a:endParaRPr lang="zh-CN" altLang="en-US" dirty="0"/>
          </a:p>
        </p:txBody>
      </p:sp>
      <p:sp>
        <p:nvSpPr>
          <p:cNvPr id="106" name="矩形 105"/>
          <p:cNvSpPr/>
          <p:nvPr/>
        </p:nvSpPr>
        <p:spPr>
          <a:xfrm>
            <a:off x="2568522" y="2278764"/>
            <a:ext cx="9371914" cy="289211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Project Menu Area</a:t>
            </a:r>
            <a:endParaRPr lang="zh-CN" altLang="en-US" dirty="0"/>
          </a:p>
        </p:txBody>
      </p:sp>
      <p:sp>
        <p:nvSpPr>
          <p:cNvPr id="107" name="矩形 106"/>
          <p:cNvSpPr/>
          <p:nvPr/>
        </p:nvSpPr>
        <p:spPr>
          <a:xfrm>
            <a:off x="200024" y="1903396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Menu Area</a:t>
            </a:r>
            <a:endParaRPr lang="zh-CN" altLang="en-US" dirty="0"/>
          </a:p>
        </p:txBody>
      </p:sp>
      <p:grpSp>
        <p:nvGrpSpPr>
          <p:cNvPr id="72" name="组合 7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3" name="组合 7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1" name="文本框 120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22" name="直接连接符 121"/>
              <p:cNvCxnSpPr>
                <a:endCxn id="12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文本框 12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27" name="肘形连接符 126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肘形连接符 127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肘形连接符 128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肘形连接符 129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8" name="矩形 11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9" name="直接连接符 11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stCxn id="118" idx="1"/>
                <a:endCxn id="11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7" name="直接连接符 116"/>
              <p:cNvCxnSpPr>
                <a:stCxn id="116" idx="1"/>
                <a:endCxn id="11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13" name="矩形 11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4" name="直接连接符 11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接连接符 114"/>
              <p:cNvCxnSpPr>
                <a:stCxn id="113" idx="1"/>
                <a:endCxn id="11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组合 83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9" name="矩形 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流程图: 摘录 1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矩形 75"/>
          <p:cNvSpPr/>
          <p:nvPr/>
        </p:nvSpPr>
        <p:spPr>
          <a:xfrm>
            <a:off x="200023" y="5096629"/>
            <a:ext cx="2365138" cy="107425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Filter Area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56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2941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Charter– Start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64" name="组合 6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2" name="文本框 10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3" name="直接连接符 102"/>
              <p:cNvCxnSpPr>
                <a:endCxn id="10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文本框 10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7" name="文本框 10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8" name="肘形连接符 107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肘形连接符 109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肘形连接符 110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文本框 65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9" name="矩形 9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0" name="直接连接符 9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99" idx="1"/>
                <a:endCxn id="9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组合 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5" name="直接连接符 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94" idx="1"/>
                <a:endCxn id="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组合 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91" name="矩形 9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2" name="直接连接符 9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91" idx="1"/>
                <a:endCxn id="9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1" name="直接连接符 8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66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>
              <a:endCxn id="67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椭圆 8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4" name="矩形 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2" name="流程图: 摘录 11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5" name="文本框 1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8" name="直接连接符 11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组合 118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0" name="文本框 119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9" name="圆角矩形标注 8"/>
          <p:cNvSpPr/>
          <p:nvPr/>
        </p:nvSpPr>
        <p:spPr>
          <a:xfrm>
            <a:off x="4639456" y="3870990"/>
            <a:ext cx="1471721" cy="681998"/>
          </a:xfrm>
          <a:prstGeom prst="wedgeRoundRectCallout">
            <a:avLst>
              <a:gd name="adj1" fmla="val -130034"/>
              <a:gd name="adj2" fmla="val -234285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Create New Project</a:t>
            </a:r>
            <a:endParaRPr lang="zh-CN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32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61" y="2303378"/>
            <a:ext cx="11696190" cy="388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99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Charter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Manually create and import from external system</a:t>
            </a:r>
          </a:p>
          <a:p>
            <a:r>
              <a:rPr lang="en-US" altLang="zh-CN" dirty="0" smtClean="0"/>
              <a:t>Project hierarchy view in explore tree view</a:t>
            </a:r>
          </a:p>
          <a:p>
            <a:r>
              <a:rPr lang="en-US" altLang="zh-CN" dirty="0" smtClean="0"/>
              <a:t>Sub project, project members, parts, attachments, comments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09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9280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2850913" y="2599729"/>
            <a:ext cx="2578337" cy="261610"/>
            <a:chOff x="2858807" y="2713777"/>
            <a:chExt cx="2578337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91334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8807" y="2713777"/>
              <a:ext cx="10021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5874390" y="2590343"/>
            <a:ext cx="2649777" cy="261610"/>
            <a:chOff x="2858807" y="2713777"/>
            <a:chExt cx="2649777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398478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858807" y="2713777"/>
              <a:ext cx="11320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Number: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850913" y="4917055"/>
            <a:ext cx="8521937" cy="812252"/>
            <a:chOff x="2850913" y="5045642"/>
            <a:chExt cx="8521937" cy="812252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8883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919121" y="5096320"/>
              <a:ext cx="10800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759942"/>
              </p:ext>
            </p:extLst>
          </p:nvPr>
        </p:nvGraphicFramePr>
        <p:xfrm>
          <a:off x="3177261" y="5149563"/>
          <a:ext cx="78692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384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68805520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KickOff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SOP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</a:tbl>
          </a:graphicData>
        </a:graphic>
      </p:graphicFrame>
      <p:grpSp>
        <p:nvGrpSpPr>
          <p:cNvPr id="96" name="组合 95"/>
          <p:cNvGrpSpPr/>
          <p:nvPr/>
        </p:nvGrpSpPr>
        <p:grpSpPr>
          <a:xfrm>
            <a:off x="2842691" y="2952991"/>
            <a:ext cx="5681476" cy="261610"/>
            <a:chOff x="2858807" y="2713777"/>
            <a:chExt cx="5681476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2858807" y="2713777"/>
              <a:ext cx="10374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Customer Info:</a:t>
              </a:r>
              <a:endParaRPr lang="zh-CN" altLang="en-US" sz="1100" dirty="0"/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2908065" y="3350784"/>
            <a:ext cx="5624324" cy="261610"/>
            <a:chOff x="2915959" y="2713777"/>
            <a:chExt cx="5624324" cy="261610"/>
          </a:xfrm>
        </p:grpSpPr>
        <p:sp>
          <p:nvSpPr>
            <p:cNvPr id="108" name="流程图: 过程 107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915959" y="2713777"/>
              <a:ext cx="9621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Manufactory: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2842691" y="3883980"/>
            <a:ext cx="8521937" cy="866327"/>
            <a:chOff x="2850913" y="5045642"/>
            <a:chExt cx="8521937" cy="812252"/>
          </a:xfrm>
        </p:grpSpPr>
        <p:sp>
          <p:nvSpPr>
            <p:cNvPr id="111" name="圆角矩形 110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3066455" y="5045642"/>
              <a:ext cx="1107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Forecast</a:t>
              </a:r>
              <a:endParaRPr lang="zh-CN" altLang="en-US" sz="1100" dirty="0"/>
            </a:p>
          </p:txBody>
        </p:sp>
        <p:grpSp>
          <p:nvGrpSpPr>
            <p:cNvPr id="113" name="组合 11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115" name="矩形 11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6" name="直接连接符 115"/>
              <p:cNvCxnSpPr>
                <a:stCxn id="115" idx="1"/>
                <a:endCxn id="11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7" name="组合 116"/>
          <p:cNvGrpSpPr/>
          <p:nvPr/>
        </p:nvGrpSpPr>
        <p:grpSpPr>
          <a:xfrm>
            <a:off x="2946381" y="4182996"/>
            <a:ext cx="2321157" cy="261610"/>
            <a:chOff x="2858807" y="2713777"/>
            <a:chExt cx="2321157" cy="261610"/>
          </a:xfrm>
        </p:grpSpPr>
        <p:sp>
          <p:nvSpPr>
            <p:cNvPr id="118" name="流程图: 过程 117"/>
            <p:cNvSpPr/>
            <p:nvPr/>
          </p:nvSpPr>
          <p:spPr>
            <a:xfrm>
              <a:off x="365616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2858807" y="2713777"/>
              <a:ext cx="6896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Lifetime:</a:t>
              </a:r>
              <a:endParaRPr lang="zh-CN" altLang="en-US" sz="1100" dirty="0"/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566821" y="4171128"/>
            <a:ext cx="2749787" cy="261610"/>
            <a:chOff x="2858807" y="2713777"/>
            <a:chExt cx="2749787" cy="261610"/>
          </a:xfrm>
        </p:grpSpPr>
        <p:sp>
          <p:nvSpPr>
            <p:cNvPr id="121" name="流程图: 过程 120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2858807" y="2713777"/>
              <a:ext cx="11192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Annual Amount:</a:t>
              </a:r>
              <a:endParaRPr lang="zh-CN" altLang="en-US" sz="1100" dirty="0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8618117" y="4169200"/>
            <a:ext cx="2664059" cy="261610"/>
            <a:chOff x="2944535" y="2713777"/>
            <a:chExt cx="2664059" cy="261610"/>
          </a:xfrm>
        </p:grpSpPr>
        <p:sp>
          <p:nvSpPr>
            <p:cNvPr id="124" name="流程图: 过程 123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2944535" y="2713777"/>
              <a:ext cx="10054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Total Amount:</a:t>
              </a:r>
              <a:endParaRPr lang="zh-CN" altLang="en-US" sz="1100" dirty="0"/>
            </a:p>
          </p:txBody>
        </p:sp>
      </p:grpSp>
      <p:sp>
        <p:nvSpPr>
          <p:cNvPr id="65" name="下箭头 64"/>
          <p:cNvSpPr/>
          <p:nvPr/>
        </p:nvSpPr>
        <p:spPr>
          <a:xfrm>
            <a:off x="2344355" y="6132199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74" name="矩形 17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5" name="流程图: 摘录 17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262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7579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751061"/>
              </p:ext>
            </p:extLst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Pur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PDTL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128" name="下箭头 127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097166"/>
              </p:ext>
            </p:extLst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4" name="直接连接符 133"/>
              <p:cNvCxnSpPr>
                <a:endCxn id="13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文本框 13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9" name="肘形连接符 138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肘形连接符 141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摘录 14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4" name="矩形 143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465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655977"/>
              </p:ext>
            </p:extLst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下箭头 120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矩形 18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622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6581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 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761375"/>
            <a:ext cx="8908986" cy="258610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Comments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20" name="矩形 119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23" name="文本框 122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24" name="文本框 123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8" name="直接连接符 12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0" name="组合 89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4" name="直接连接符 143"/>
              <p:cNvCxnSpPr>
                <a:endCxn id="14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文本框 14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49" name="肘形连接符 148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肘形连接符 150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肘形连接符 151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文本框 9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1" name="直接连接符 14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>
                <a:stCxn id="140" idx="1"/>
                <a:endCxn id="14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5" name="矩形 13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6" name="直接连接符 13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>
                <a:stCxn id="135" idx="1"/>
                <a:endCxn id="13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组合 9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3" name="直接连接符 13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>
                <a:stCxn id="132" idx="1"/>
                <a:endCxn id="13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组合 9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接连接符 9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endCxn id="9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>
              <a:endCxn id="9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9" name="矩形 9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01" name="组合 100"/>
          <p:cNvGrpSpPr/>
          <p:nvPr/>
        </p:nvGrpSpPr>
        <p:grpSpPr>
          <a:xfrm>
            <a:off x="8500348" y="3058945"/>
            <a:ext cx="2778752" cy="144007"/>
            <a:chOff x="8151178" y="4450708"/>
            <a:chExt cx="2778752" cy="144007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60" name="流程图: 合并 15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矩形 16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6" name="组合 15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8" name="流程图: 合并 15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 15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7" name="流程图: 合并 15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999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72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829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4377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Current Comment contents;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376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6" name="组合 11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7" name="矩形 11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摘录 11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1008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Comment’s History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Current User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aphicFrame>
        <p:nvGraphicFramePr>
          <p:cNvPr id="100" name="表格 99"/>
          <p:cNvGraphicFramePr>
            <a:graphicFrameLocks noGrp="1"/>
          </p:cNvGraphicFramePr>
          <p:nvPr>
            <p:extLst/>
          </p:nvPr>
        </p:nvGraphicFramePr>
        <p:xfrm>
          <a:off x="610432" y="2774694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299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3453444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3343275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25528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15" name="圆角矩形 114"/>
          <p:cNvSpPr/>
          <p:nvPr/>
        </p:nvSpPr>
        <p:spPr>
          <a:xfrm>
            <a:off x="5032098" y="533214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19" name="矩形 11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20" name="组合 119"/>
          <p:cNvGrpSpPr/>
          <p:nvPr/>
        </p:nvGrpSpPr>
        <p:grpSpPr>
          <a:xfrm>
            <a:off x="7738744" y="4915787"/>
            <a:ext cx="2778752" cy="144007"/>
            <a:chOff x="8151178" y="4450708"/>
            <a:chExt cx="2778752" cy="14400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0" name="流程图: 合并 12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2" name="流程图: 合并 12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3" name="流程图: 过程 12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4" name="组合 12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8" name="流程图: 合并 12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5" name="流程图: 合并 12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47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Local</a:t>
                      </a:r>
                      <a:r>
                        <a:rPr lang="en-US" altLang="zh-CN" sz="1050" baseline="0" dirty="0" smtClean="0"/>
                        <a:t> File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2" name="文本框 13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3" name="直接连接符 132"/>
              <p:cNvCxnSpPr>
                <a:endCxn id="13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文本框 13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5" name="文本框 13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8" name="肘形连接符 137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肘形连接符 138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0" name="直接连接符 12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>
                <a:stCxn id="129" idx="1"/>
                <a:endCxn id="12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8" name="直接连接符 127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2" name="流程图: 摘录 14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3" name="矩形 14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185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0" name="组合 179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1" name="矩形 18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2" name="流程图: 摘录 18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过程 127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Requirements\002.docx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9" name="圆角矩形 128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0" name="流程图: 过程 12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Requirements\003.docx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1" name="圆角矩形 130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2" name="十字形 131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流程图: 过程 13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4" name="流程图: 过程 13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5" name="十字形 13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140" name="直接连接符 13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组合 141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组合 144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146" name="直接连接符 145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54" name="组合 153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155" name="文本框 15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6" name="流程图: 过程 15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158" name="文本框 157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9" name="流程图: 过程 158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161" name="文本框 16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2" name="流程图: 过程 16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167" name="文本框 16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文本框 168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0" name="文本框 169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2" name="文本框 171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3" name="文本框 172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5" name="文本框 174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6" name="文本框 175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97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35346</TotalTime>
  <Words>39765</Words>
  <Application>Microsoft Office PowerPoint</Application>
  <PresentationFormat>宽屏</PresentationFormat>
  <Paragraphs>18828</Paragraphs>
  <Slides>260</Slides>
  <Notes>49</Notes>
  <HiddenSlides>9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260</vt:i4>
      </vt:variant>
    </vt:vector>
  </HeadingPairs>
  <TitlesOfParts>
    <vt:vector size="267" baseType="lpstr">
      <vt:lpstr>等线</vt:lpstr>
      <vt:lpstr>宋体</vt:lpstr>
      <vt:lpstr>Arial</vt:lpstr>
      <vt:lpstr>Calibri</vt:lpstr>
      <vt:lpstr>Calibri Light</vt:lpstr>
      <vt:lpstr>Wingdings</vt:lpstr>
      <vt:lpstr>回顾</vt:lpstr>
      <vt:lpstr>Supplier Portal Flowcharts &amp; UI</vt:lpstr>
      <vt:lpstr>Supplier Portal Feature List – Level I</vt:lpstr>
      <vt:lpstr>Supplier Portal Feature List – Level I</vt:lpstr>
      <vt:lpstr>Supplier Portal Flowchart &amp; UX Design - Yanfeng Login</vt:lpstr>
      <vt:lpstr>Supplier Portal Flowchart &amp; UX Design - Supplier Login</vt:lpstr>
      <vt:lpstr>Supplier Portal Flowchart &amp; UX Design - Yanfeng Dashboard</vt:lpstr>
      <vt:lpstr>Supplier Portal Flowchart &amp; UX Design - Supplier Dashboard</vt:lpstr>
      <vt:lpstr>Supplier Portal Flowchart &amp; UX Design - Tabs &amp; Menus</vt:lpstr>
      <vt:lpstr>Supplier Portal Flowchart &amp; UX Design - Tabs &amp; Menus</vt:lpstr>
      <vt:lpstr>Supplier Portal Flowchart &amp; UX Design - Tabs &amp; Menus</vt:lpstr>
      <vt:lpstr>Supplier Portal Flowchart &amp; UX Design  - Tabs &amp; Menus</vt:lpstr>
      <vt:lpstr>Supplier Portal Flowchart &amp; UX Design - Tabs &amp; Menus</vt:lpstr>
      <vt:lpstr>Supplier Portal Flowchart &amp; UX Design - Tabs &amp; Menus</vt:lpstr>
      <vt:lpstr>Organization Management</vt:lpstr>
      <vt:lpstr>Supplier Portal Flowchart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Group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Role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Mail Management</vt:lpstr>
      <vt:lpstr>Supplier Portal Flowcharts &amp; UX Design - System Setup</vt:lpstr>
      <vt:lpstr>Supplier Portal Flowcharts &amp; UX Design - System Setup</vt:lpstr>
      <vt:lpstr>Notification Configuration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Log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Site Management</vt:lpstr>
      <vt:lpstr>Supplier Portal Site Overview</vt:lpstr>
      <vt:lpstr>Supplier Portal Flowchart &amp; UX Design - Site Management</vt:lpstr>
      <vt:lpstr>Supplier Portal Flowchart &amp; UX Design - Site management</vt:lpstr>
      <vt:lpstr>Supplier Portal Flowcharts &amp; UX Design - System Setup</vt:lpstr>
      <vt:lpstr>Supplier Portal Flowcharts &amp; UX Design - Project Management</vt:lpstr>
      <vt:lpstr>Supplier Portal Flowcharts &amp; UX Design - Project Management</vt:lpstr>
      <vt:lpstr>Supplier Portal Flowcharts &amp; UX Design - Project Management</vt:lpstr>
      <vt:lpstr>Activity Data Table Definition</vt:lpstr>
      <vt:lpstr>Audit Process Data Table Definition</vt:lpstr>
      <vt:lpstr>Supplier Portal Flowchart &amp; UX Design - Project Management</vt:lpstr>
      <vt:lpstr>Supplier Portal Flowchart &amp; UX Design - Project Management</vt:lpstr>
      <vt:lpstr>Project Charter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Part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Floating Menu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Schedule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Tasks Management</vt:lpstr>
      <vt:lpstr>Task Level Settings</vt:lpstr>
      <vt:lpstr>Task Status Settings</vt:lpstr>
      <vt:lpstr>Approval Status Settings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Project Documents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Project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Project Issue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Project Change History</vt:lpstr>
      <vt:lpstr>Supplier Portal Flowchart &amp; UX Design - Project Management – Change History</vt:lpstr>
      <vt:lpstr>Supplier Portal Flowchart &amp; UX Design - Project Management – Change History</vt:lpstr>
      <vt:lpstr>Supplier Portal Flowchart &amp; UX Design - Project Management – Change History</vt:lpstr>
      <vt:lpstr>Supplier Management</vt:lpstr>
      <vt:lpstr>Supplier Portal Users Overview</vt:lpstr>
      <vt:lpstr>Supplier Portal Flowchart &amp; UX Design  - Supplier Management</vt:lpstr>
      <vt:lpstr>Supplier Profile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User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Risk Level Setup 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Report</vt:lpstr>
      <vt:lpstr>Supplier Portal Site Overview</vt:lpstr>
      <vt:lpstr>Supplier Portal Flowchart &amp; UX Design - Tabs &amp; Menus</vt:lpstr>
      <vt:lpstr>Supplier Portal Flowchart &amp; UX Design  - Template Management</vt:lpstr>
      <vt:lpstr>Supplier Portal Flowchart &amp; UX Design - Tabs &amp; Menus</vt:lpstr>
      <vt:lpstr>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PPAP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Workflow Management</vt:lpstr>
      <vt:lpstr>Supplier Portal Flowchart &amp; UX Design  - PPAL Level Setup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PowerPoint 演示文稿</vt:lpstr>
      <vt:lpstr>Report Management</vt:lpstr>
      <vt:lpstr>PowerPoint 演示文稿</vt:lpstr>
      <vt:lpstr>PowerPoint 演示文稿</vt:lpstr>
      <vt:lpstr>PowerPoint 演示文稿</vt:lpstr>
      <vt:lpstr>PowerPoint 演示文稿</vt:lpstr>
      <vt:lpstr>Supplier Portal Flowcharts &amp; UX Design - System Setup</vt:lpstr>
      <vt:lpstr>Supplier Portal Flowcharts &amp; UX Design - System Setup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of YFVE’s Requirements</dc:title>
  <dc:creator>wang steven</dc:creator>
  <cp:lastModifiedBy>wang steven</cp:lastModifiedBy>
  <cp:revision>2613</cp:revision>
  <dcterms:created xsi:type="dcterms:W3CDTF">2018-01-22T05:25:38Z</dcterms:created>
  <dcterms:modified xsi:type="dcterms:W3CDTF">2018-05-28T13:10:00Z</dcterms:modified>
</cp:coreProperties>
</file>

<file path=docProps/thumbnail.jpeg>
</file>